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2" r:id="rId15"/>
    <p:sldId id="269" r:id="rId16"/>
    <p:sldId id="270" r:id="rId17"/>
    <p:sldId id="271" r:id="rId18"/>
    <p:sldId id="272" r:id="rId19"/>
    <p:sldId id="273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9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91" r:id="rId3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A813174-E5E5-47C3-A064-6AC959C10026}" type="datetimeFigureOut">
              <a:rPr lang="id-ID" smtClean="0"/>
              <a:t>06/05/2016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0E4FE11-12DE-431A-91D1-6A4828508492}" type="slidenum">
              <a:rPr lang="id-ID" smtClean="0"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Video%20Motivasi%20_the%20power%20of%20dream_%20(Pembuat%20jejak%20dua).mp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OTIVASI%20POSITIF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ushilat.pptx" TargetMode="External"/><Relationship Id="rId2" Type="http://schemas.openxmlformats.org/officeDocument/2006/relationships/hyperlink" Target="attin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almulk.pptx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T100_%20Mimpi%20dan%20Fokus%20Menjadi%20Pengusaha%20Besar%20-%20Dahlan%20Iskan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Hidup lebih baik</a:t>
            </a:r>
            <a:endParaRPr lang="id-ID" dirty="0"/>
          </a:p>
        </p:txBody>
      </p:sp>
      <p:pic>
        <p:nvPicPr>
          <p:cNvPr id="1026" name="Picture 2" descr="G:\life excellent\keluarga-ilustrasi-300x300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777"/>
            <a:ext cx="4644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i="1" smtClean="0"/>
              <a:t>Life excellent</a:t>
            </a:r>
            <a:endParaRPr lang="id-ID" i="1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413892" y="6186977"/>
            <a:ext cx="6172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</a:t>
            </a:r>
            <a:r>
              <a:rPr lang="en-US" dirty="0" smtClean="0"/>
              <a:t>y </a:t>
            </a:r>
            <a:r>
              <a:rPr lang="en-US" dirty="0" err="1" smtClean="0"/>
              <a:t>AbbA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50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i="1" smtClean="0"/>
              <a:t>Nrimo mentality</a:t>
            </a:r>
          </a:p>
          <a:p>
            <a:r>
              <a:rPr lang="id-ID" smtClean="0"/>
              <a:t>Yang penting kita bisa hidup</a:t>
            </a:r>
          </a:p>
          <a:p>
            <a:r>
              <a:rPr lang="id-ID" smtClean="0"/>
              <a:t>Tidak ada ruang untuk protes</a:t>
            </a:r>
          </a:p>
          <a:p>
            <a:r>
              <a:rPr lang="id-ID" smtClean="0"/>
              <a:t>Tidak ngoyo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Manajemen Pasrahisme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1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Samakah?</a:t>
            </a:r>
            <a:endParaRPr lang="id-ID"/>
          </a:p>
        </p:txBody>
      </p:sp>
      <p:pic>
        <p:nvPicPr>
          <p:cNvPr id="2050" name="Picture 2" descr="G:\life excellent\aku-pun-pasrah-world-world+1152_13198764901-tpfil02aw-205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53954"/>
            <a:ext cx="7164288" cy="573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Pasrah = tawakal</a:t>
            </a:r>
            <a:endParaRPr lang="id-ID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2932856" y="270892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3600"/>
              <a:t>s</a:t>
            </a:r>
            <a:r>
              <a:rPr lang="id-ID" sz="3600" smtClean="0"/>
              <a:t>amakah ?</a:t>
            </a:r>
            <a:endParaRPr lang="id-ID" sz="3600"/>
          </a:p>
        </p:txBody>
      </p:sp>
    </p:spTree>
    <p:extLst>
      <p:ext uri="{BB962C8B-B14F-4D97-AF65-F5344CB8AC3E}">
        <p14:creationId xmlns:p14="http://schemas.microsoft.com/office/powerpoint/2010/main" val="40255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3600" y="1916832"/>
            <a:ext cx="6096000" cy="3657599"/>
          </a:xfrm>
        </p:spPr>
        <p:txBody>
          <a:bodyPr/>
          <a:lstStyle/>
          <a:p>
            <a:r>
              <a:rPr lang="id-ID" smtClean="0"/>
              <a:t>Melewati proses ikhtiar dan do’a</a:t>
            </a:r>
          </a:p>
          <a:p>
            <a:r>
              <a:rPr lang="id-ID" smtClean="0"/>
              <a:t>Tawakal ≠ Bersikap Fatalistik</a:t>
            </a:r>
          </a:p>
          <a:p>
            <a:r>
              <a:rPr lang="id-ID" smtClean="0"/>
              <a:t>Tawakal ≈ Stabilitas, yaitu bertindak tidak lagi didasarkan kepada emosional, tapi dianalisis secara rasional dan diputuskan secara spiritual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Tawakal kepada Allah SWT</a:t>
            </a:r>
            <a:endParaRPr lang="id-ID" sz="4400"/>
          </a:p>
        </p:txBody>
      </p:sp>
      <p:pic>
        <p:nvPicPr>
          <p:cNvPr id="3074" name="Picture 2" descr="G:\life excellent\tawakal-gu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62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50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Tidak menjadi orang kagetan</a:t>
            </a:r>
          </a:p>
          <a:p>
            <a:r>
              <a:rPr lang="id-ID" smtClean="0"/>
              <a:t>Menghadapi masalah tidak serta merta langsung bersikap reaktif kepada masalah tersebut</a:t>
            </a:r>
          </a:p>
          <a:p>
            <a:r>
              <a:rPr lang="id-ID" smtClean="0"/>
              <a:t>Bersikap proaktif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Tawakal  ≈ </a:t>
            </a:r>
            <a:r>
              <a:rPr lang="id-ID" i="1" smtClean="0"/>
              <a:t>Stability</a:t>
            </a:r>
            <a:endParaRPr lang="id-ID" i="1"/>
          </a:p>
        </p:txBody>
      </p:sp>
    </p:spTree>
    <p:extLst>
      <p:ext uri="{BB962C8B-B14F-4D97-AF65-F5344CB8AC3E}">
        <p14:creationId xmlns:p14="http://schemas.microsoft.com/office/powerpoint/2010/main" val="33060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Kombinasi dari dua sifat (inisiatif &amp; sensitif)</a:t>
            </a:r>
          </a:p>
          <a:p>
            <a:r>
              <a:rPr lang="id-ID" smtClean="0"/>
              <a:t>Memerlukan </a:t>
            </a:r>
            <a:r>
              <a:rPr lang="id-ID" i="1" smtClean="0"/>
              <a:t>“Balancing Tool”</a:t>
            </a:r>
          </a:p>
          <a:p>
            <a:r>
              <a:rPr lang="id-ID" smtClean="0"/>
              <a:t>Intuisi : mampu melakukan </a:t>
            </a:r>
            <a:r>
              <a:rPr lang="id-ID" i="1" smtClean="0"/>
              <a:t>link and match</a:t>
            </a:r>
            <a:r>
              <a:rPr lang="id-ID" smtClean="0"/>
              <a:t> terhadap sensitivitas dan inisiatif.</a:t>
            </a:r>
          </a:p>
          <a:p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Proaktif</a:t>
            </a:r>
            <a:endParaRPr lang="id-ID"/>
          </a:p>
        </p:txBody>
      </p:sp>
      <p:pic>
        <p:nvPicPr>
          <p:cNvPr id="4098" name="Picture 2" descr="G:\life excellent\Proaktif+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1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Berhenti melakukan sesuatu jika telah mencapai kestabilan hidup</a:t>
            </a:r>
          </a:p>
          <a:p>
            <a:r>
              <a:rPr lang="id-ID" smtClean="0"/>
              <a:t>“Ketahuilah! Sesungguhnya manusia benar-benar melampaui batas, karena dia melihat dirinya serba cukup.” (QS Al A’laq 6-7)</a:t>
            </a:r>
          </a:p>
          <a:p>
            <a:r>
              <a:rPr lang="id-ID" smtClean="0"/>
              <a:t>Stabilitas membawa pada wilayah sukses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Status Quo</a:t>
            </a:r>
            <a:endParaRPr lang="id-ID" i="1"/>
          </a:p>
        </p:txBody>
      </p:sp>
      <p:pic>
        <p:nvPicPr>
          <p:cNvPr id="16386" name="Picture 2" descr="G:\life excellent\Status-Quo-300x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149080"/>
            <a:ext cx="412784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49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mtClean="0"/>
              <a:t>“Barangsiapa yang hari ini lebih baik dibandingkan yang terdahulu, maka dia termasuk orang sukses/beruntung. Barangsiapa yang hari ini sama seperti yang terdahulu, maka dia termasuk orang yang tertipu. Barangsiapa yang hari ini lebih buruk dibadningkan yang terdahulu, maka dia termasuk orang-orang yang merugi dihadapan Allah SWT...”(Al Hadist)</a:t>
            </a:r>
          </a:p>
          <a:p>
            <a:r>
              <a:rPr lang="id-ID" i="1" smtClean="0"/>
              <a:t>Today is better than yesterday. Tomorrow will be better than today</a:t>
            </a:r>
            <a:endParaRPr lang="id-ID" i="1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800" smtClean="0"/>
              <a:t>Sukses</a:t>
            </a:r>
            <a:endParaRPr lang="id-ID" sz="4800"/>
          </a:p>
        </p:txBody>
      </p:sp>
      <p:pic>
        <p:nvPicPr>
          <p:cNvPr id="5122" name="Picture 2" descr="G:\life excellent\suk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8144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1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Sukses untuk dirinya tapi bisa membuat sukses orang lain</a:t>
            </a:r>
          </a:p>
          <a:p>
            <a:r>
              <a:rPr lang="id-ID" dirty="0" smtClean="0"/>
              <a:t>Manjadi manusia yang bermanfaat buat dirinya dan orang lain</a:t>
            </a:r>
          </a:p>
          <a:p>
            <a:r>
              <a:rPr lang="id-ID" i="1" dirty="0" smtClean="0">
                <a:hlinkClick r:id="rId2" action="ppaction://hlinkfile"/>
              </a:rPr>
              <a:t>SIGNIFICANT</a:t>
            </a:r>
            <a:endParaRPr lang="id-ID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Di atas Sukses ada Sukses 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41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Saya bisa sukses dan saya bisa membuat orang lain berhasil seperti saya, bahkan lebih baik</a:t>
            </a:r>
          </a:p>
          <a:p>
            <a:r>
              <a:rPr lang="id-ID" dirty="0" smtClean="0"/>
              <a:t>Siap sukses, siap juga suksesi</a:t>
            </a:r>
          </a:p>
          <a:p>
            <a:r>
              <a:rPr lang="id-ID" dirty="0" smtClean="0"/>
              <a:t>Seorang yang </a:t>
            </a:r>
            <a:r>
              <a:rPr lang="en-US" dirty="0" smtClean="0"/>
              <a:t>s</a:t>
            </a:r>
            <a:r>
              <a:rPr lang="id-ID" dirty="0" smtClean="0"/>
              <a:t>ukses belum tentu barokah, tetapi seorang yang </a:t>
            </a:r>
            <a:r>
              <a:rPr lang="id-ID" i="1" dirty="0" smtClean="0"/>
              <a:t>significant</a:t>
            </a:r>
            <a:r>
              <a:rPr lang="id-ID" dirty="0" smtClean="0"/>
              <a:t> sudah pasti barokah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dirty="0" smtClean="0"/>
              <a:t>SIGNIFICANT</a:t>
            </a:r>
            <a:endParaRPr lang="id-ID" i="1" dirty="0"/>
          </a:p>
        </p:txBody>
      </p:sp>
      <p:pic>
        <p:nvPicPr>
          <p:cNvPr id="6146" name="Picture 2" descr="G:\life excellent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53136"/>
            <a:ext cx="373380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92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</a:t>
            </a:r>
            <a:r>
              <a:rPr lang="id-ID" smtClean="0"/>
              <a:t>onklusi</a:t>
            </a: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323528" y="2967335"/>
            <a:ext cx="13997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survive</a:t>
            </a:r>
            <a:endParaRPr lang="en-US" sz="2800" b="1" cap="none" spc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35696" y="325972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555776" y="2967334"/>
            <a:ext cx="11031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stabil</a:t>
            </a:r>
            <a:endParaRPr lang="en-US" sz="2800" b="1" cap="none" spc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27984" y="2865130"/>
            <a:ext cx="17491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sukses</a:t>
            </a:r>
            <a:endParaRPr lang="en-US" sz="4000" b="1" cap="none" spc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79912" y="324878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513281" y="82951"/>
            <a:ext cx="612667" cy="6247864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id-ID" sz="4000" b="1" cap="none" spc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</a:t>
            </a:r>
            <a:endParaRPr lang="en-US" sz="4000" b="1" cap="none" spc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Sun 11"/>
          <p:cNvSpPr/>
          <p:nvPr/>
        </p:nvSpPr>
        <p:spPr>
          <a:xfrm>
            <a:off x="6239231" y="2558811"/>
            <a:ext cx="1213089" cy="129614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Curved Down Arrow 14"/>
          <p:cNvSpPr/>
          <p:nvPr/>
        </p:nvSpPr>
        <p:spPr>
          <a:xfrm>
            <a:off x="2987824" y="2420888"/>
            <a:ext cx="2314759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83617" y="1700808"/>
            <a:ext cx="15231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proaktif</a:t>
            </a:r>
            <a:endParaRPr lang="en-US" sz="28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481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75656" y="685801"/>
            <a:ext cx="6096000" cy="3657599"/>
          </a:xfrm>
        </p:spPr>
        <p:txBody>
          <a:bodyPr/>
          <a:lstStyle/>
          <a:p>
            <a:r>
              <a:rPr lang="id-ID" i="1" smtClean="0"/>
              <a:t>Personal excellent</a:t>
            </a:r>
          </a:p>
          <a:p>
            <a:r>
              <a:rPr lang="id-ID" i="1" smtClean="0"/>
              <a:t>Family excellent</a:t>
            </a:r>
          </a:p>
          <a:p>
            <a:r>
              <a:rPr lang="id-ID" i="1" smtClean="0"/>
              <a:t>Business excellent</a:t>
            </a:r>
            <a:endParaRPr lang="id-ID" i="1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Life Excellent</a:t>
            </a:r>
            <a:endParaRPr lang="id-ID" i="1"/>
          </a:p>
        </p:txBody>
      </p:sp>
      <p:pic>
        <p:nvPicPr>
          <p:cNvPr id="4" name="Picture 2" descr="G:\life excellent\keluarga-ilustrasi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777"/>
            <a:ext cx="4644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Personal excellent</a:t>
            </a:r>
            <a:endParaRPr lang="id-ID" i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 descr="G:\life excellent\alexvaughn_empowerment_jun13-300x1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41"/>
            <a:ext cx="9144000" cy="499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11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Pribadi yang unggul</a:t>
            </a:r>
          </a:p>
          <a:p>
            <a:r>
              <a:rPr lang="id-ID" smtClean="0"/>
              <a:t>Pribadi yang hebat</a:t>
            </a:r>
          </a:p>
          <a:p>
            <a:r>
              <a:rPr lang="id-ID" i="1" smtClean="0"/>
              <a:t>Positive Thinking</a:t>
            </a:r>
          </a:p>
          <a:p>
            <a:r>
              <a:rPr lang="id-ID" i="1" smtClean="0"/>
              <a:t>Pro-Active</a:t>
            </a:r>
          </a:p>
          <a:p>
            <a:r>
              <a:rPr lang="id-ID" i="1" smtClean="0"/>
              <a:t>Outstanding result, not average</a:t>
            </a:r>
          </a:p>
          <a:p>
            <a:r>
              <a:rPr lang="id-ID" i="1" smtClean="0"/>
              <a:t>Be extra ordinary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Personal excellent</a:t>
            </a:r>
            <a:endParaRPr lang="id-ID" i="1"/>
          </a:p>
        </p:txBody>
      </p:sp>
    </p:spTree>
    <p:extLst>
      <p:ext uri="{BB962C8B-B14F-4D97-AF65-F5344CB8AC3E}">
        <p14:creationId xmlns:p14="http://schemas.microsoft.com/office/powerpoint/2010/main" val="101041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i="1" smtClean="0"/>
              <a:t>Shio</a:t>
            </a:r>
            <a:r>
              <a:rPr lang="id-ID" smtClean="0"/>
              <a:t> ; umur yang panjang</a:t>
            </a:r>
          </a:p>
          <a:p>
            <a:r>
              <a:rPr lang="id-ID" i="1" smtClean="0"/>
              <a:t>Hok</a:t>
            </a:r>
            <a:r>
              <a:rPr lang="id-ID" smtClean="0"/>
              <a:t> ; harta yang banyak</a:t>
            </a:r>
          </a:p>
          <a:p>
            <a:r>
              <a:rPr lang="id-ID" i="1" smtClean="0"/>
              <a:t>Lok</a:t>
            </a:r>
            <a:r>
              <a:rPr lang="id-ID" smtClean="0"/>
              <a:t> ; kekuasaan yang tinggi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Personal excellent </a:t>
            </a:r>
            <a:r>
              <a:rPr lang="id-ID" smtClean="0"/>
              <a:t>(China)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314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i="1" smtClean="0"/>
              <a:t>Power</a:t>
            </a:r>
          </a:p>
          <a:p>
            <a:r>
              <a:rPr lang="id-ID" i="1" smtClean="0"/>
              <a:t>Position</a:t>
            </a:r>
          </a:p>
          <a:p>
            <a:r>
              <a:rPr lang="id-ID" i="1" smtClean="0"/>
              <a:t>Property</a:t>
            </a:r>
            <a:endParaRPr lang="id-ID" i="1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Personal excellent </a:t>
            </a:r>
            <a:r>
              <a:rPr lang="id-ID" sz="4400" smtClean="0"/>
              <a:t>(Amerika)</a:t>
            </a:r>
            <a:endParaRPr lang="id-ID" sz="4400"/>
          </a:p>
        </p:txBody>
      </p:sp>
    </p:spTree>
    <p:extLst>
      <p:ext uri="{BB962C8B-B14F-4D97-AF65-F5344CB8AC3E}">
        <p14:creationId xmlns:p14="http://schemas.microsoft.com/office/powerpoint/2010/main" val="163992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Harta</a:t>
            </a:r>
          </a:p>
          <a:p>
            <a:r>
              <a:rPr lang="id-ID" smtClean="0"/>
              <a:t>Tahta</a:t>
            </a:r>
          </a:p>
          <a:p>
            <a:r>
              <a:rPr lang="id-ID" smtClean="0"/>
              <a:t>Wanita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Personal excellent </a:t>
            </a:r>
            <a:r>
              <a:rPr lang="id-ID" sz="4400" smtClean="0"/>
              <a:t>(Indonesia)</a:t>
            </a:r>
            <a:endParaRPr lang="id-ID" sz="4400"/>
          </a:p>
        </p:txBody>
      </p:sp>
    </p:spTree>
    <p:extLst>
      <p:ext uri="{BB962C8B-B14F-4D97-AF65-F5344CB8AC3E}">
        <p14:creationId xmlns:p14="http://schemas.microsoft.com/office/powerpoint/2010/main" val="15767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i="1" dirty="0" smtClean="0"/>
              <a:t>The Best Appearance</a:t>
            </a:r>
            <a:r>
              <a:rPr lang="id-ID" dirty="0" smtClean="0"/>
              <a:t>; penampilan yang terbaik </a:t>
            </a:r>
            <a:r>
              <a:rPr lang="id-ID" dirty="0" smtClean="0">
                <a:hlinkClick r:id="rId2" action="ppaction://hlinkpres?slideindex=1&amp;slidetitle="/>
              </a:rPr>
              <a:t>(QS At-Tiin 4)</a:t>
            </a:r>
            <a:endParaRPr lang="id-ID" dirty="0" smtClean="0"/>
          </a:p>
          <a:p>
            <a:r>
              <a:rPr lang="id-ID" i="1" dirty="0" smtClean="0"/>
              <a:t>The Best Attitude</a:t>
            </a:r>
            <a:r>
              <a:rPr lang="id-ID" dirty="0" smtClean="0"/>
              <a:t>; sikap/ahlak yang terbaik </a:t>
            </a:r>
            <a:r>
              <a:rPr lang="id-ID" dirty="0" smtClean="0">
                <a:hlinkClick r:id="rId3" action="ppaction://hlinkpres?slideindex=1&amp;slidetitle="/>
              </a:rPr>
              <a:t>(QS Fushilat 33)</a:t>
            </a:r>
            <a:endParaRPr lang="id-ID" dirty="0" smtClean="0"/>
          </a:p>
          <a:p>
            <a:r>
              <a:rPr lang="id-ID" i="1" dirty="0" smtClean="0"/>
              <a:t>The Best Achievement</a:t>
            </a:r>
            <a:r>
              <a:rPr lang="id-ID" dirty="0" smtClean="0"/>
              <a:t> ; prestasi/amalan yang terbaik </a:t>
            </a:r>
            <a:r>
              <a:rPr lang="id-ID" dirty="0" smtClean="0">
                <a:hlinkClick r:id="rId4" action="ppaction://hlinkpres?slideindex=1&amp;slidetitle="/>
              </a:rPr>
              <a:t>(QS Al Mulk 2)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Personal excellent </a:t>
            </a:r>
            <a:r>
              <a:rPr lang="id-ID" sz="4400" smtClean="0"/>
              <a:t>(Islam)</a:t>
            </a:r>
            <a:endParaRPr lang="id-ID" sz="4400"/>
          </a:p>
        </p:txBody>
      </p:sp>
    </p:spTree>
    <p:extLst>
      <p:ext uri="{BB962C8B-B14F-4D97-AF65-F5344CB8AC3E}">
        <p14:creationId xmlns:p14="http://schemas.microsoft.com/office/powerpoint/2010/main" val="362924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Mampu menghadapi kehidupan dan masalah kehidupan</a:t>
            </a:r>
          </a:p>
          <a:p>
            <a:r>
              <a:rPr lang="id-ID" i="1" smtClean="0"/>
              <a:t>“ Your altitude does not depend on your aptitude, but depend on your attitude, so you can make magnitute.”</a:t>
            </a:r>
            <a:r>
              <a:rPr lang="id-ID" smtClean="0"/>
              <a:t> (Artinya, ketinggian Anda atau harga diri tidak ditentukan oleh bakat, posisi, jabatan, dan harta Anda, tapi terletak pada sikap Anda, Sehingga dengan sikap itu, Anda bisa membuat suatu magnitute, perubahan-perubahan yang bermakna dalam kehidupan)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Personal excellent</a:t>
            </a:r>
            <a:endParaRPr lang="id-ID" sz="4400" i="1"/>
          </a:p>
        </p:txBody>
      </p:sp>
    </p:spTree>
    <p:extLst>
      <p:ext uri="{BB962C8B-B14F-4D97-AF65-F5344CB8AC3E}">
        <p14:creationId xmlns:p14="http://schemas.microsoft.com/office/powerpoint/2010/main" val="34264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Family excellent</a:t>
            </a:r>
            <a:endParaRPr lang="id-ID" sz="4400" i="1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/>
          </a:p>
        </p:txBody>
      </p:sp>
      <p:pic>
        <p:nvPicPr>
          <p:cNvPr id="8194" name="Picture 2" descr="G:\life excellent\398028_2261891601810_1684055608_1511225_1065335552_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36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Gaya Hotel</a:t>
            </a:r>
          </a:p>
          <a:p>
            <a:r>
              <a:rPr lang="id-ID" smtClean="0"/>
              <a:t>Gaya Rumah Sakit</a:t>
            </a:r>
          </a:p>
          <a:p>
            <a:r>
              <a:rPr lang="id-ID" smtClean="0"/>
              <a:t>Gaya Pasar</a:t>
            </a:r>
          </a:p>
          <a:p>
            <a:r>
              <a:rPr lang="id-ID" smtClean="0"/>
              <a:t>Gaya Kuburan / </a:t>
            </a:r>
            <a:r>
              <a:rPr lang="id-ID" i="1" smtClean="0"/>
              <a:t>Grave</a:t>
            </a:r>
          </a:p>
          <a:p>
            <a:r>
              <a:rPr lang="id-ID" smtClean="0"/>
              <a:t>Gaya Sekolah</a:t>
            </a:r>
          </a:p>
          <a:p>
            <a:r>
              <a:rPr lang="id-ID" smtClean="0"/>
              <a:t>Gaya Asmara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Tipe keluarga/rumah tangga)</a:t>
            </a:r>
            <a:endParaRPr lang="id-ID" sz="4400"/>
          </a:p>
        </p:txBody>
      </p:sp>
    </p:spTree>
    <p:extLst>
      <p:ext uri="{BB962C8B-B14F-4D97-AF65-F5344CB8AC3E}">
        <p14:creationId xmlns:p14="http://schemas.microsoft.com/office/powerpoint/2010/main" val="37778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3A (asah, asih, asuh)</a:t>
            </a:r>
          </a:p>
          <a:p>
            <a:r>
              <a:rPr lang="id-ID" smtClean="0"/>
              <a:t>Memiliki komunikasi dan visi</a:t>
            </a:r>
          </a:p>
          <a:p>
            <a:r>
              <a:rPr lang="id-ID" smtClean="0"/>
              <a:t>Tidak ada istilah DKI dan ISTI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Gaya sekolah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99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3600" y="685801"/>
            <a:ext cx="6398840" cy="3657599"/>
          </a:xfrm>
        </p:spPr>
        <p:txBody>
          <a:bodyPr/>
          <a:lstStyle/>
          <a:p>
            <a:endParaRPr lang="id-ID" smtClean="0"/>
          </a:p>
          <a:p>
            <a:r>
              <a:rPr lang="id-ID" smtClean="0"/>
              <a:t>Ketulusan, sincerity (niat)</a:t>
            </a:r>
          </a:p>
          <a:p>
            <a:r>
              <a:rPr lang="id-ID" smtClean="0"/>
              <a:t>Ada imam dan makmum (kebersamaan/jamaah)</a:t>
            </a:r>
          </a:p>
          <a:p>
            <a:r>
              <a:rPr lang="id-ID" smtClean="0"/>
              <a:t>Loyalitas / kesetiaan</a:t>
            </a:r>
          </a:p>
          <a:p>
            <a:r>
              <a:rPr lang="id-ID" smtClean="0"/>
              <a:t>Salam / kedamaian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Gaya Asmara / Masjid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24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smtClean="0"/>
          </a:p>
          <a:p>
            <a:r>
              <a:rPr lang="id-ID" smtClean="0"/>
              <a:t>Menentukan akhir yang diinginkan dalam kehidupan rumah tangga </a:t>
            </a:r>
            <a:r>
              <a:rPr lang="id-ID" i="1" smtClean="0"/>
              <a:t>(starting with the end) </a:t>
            </a:r>
            <a:r>
              <a:rPr lang="id-ID" smtClean="0"/>
              <a:t>dengan menentukan/memilih gaya rumah tangga</a:t>
            </a:r>
          </a:p>
          <a:p>
            <a:r>
              <a:rPr lang="id-ID" smtClean="0"/>
              <a:t>Memiliki komitmen untuk memulai</a:t>
            </a:r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Family excellent</a:t>
            </a:r>
            <a:endParaRPr lang="id-ID" i="1"/>
          </a:p>
        </p:txBody>
      </p:sp>
    </p:spTree>
    <p:extLst>
      <p:ext uri="{BB962C8B-B14F-4D97-AF65-F5344CB8AC3E}">
        <p14:creationId xmlns:p14="http://schemas.microsoft.com/office/powerpoint/2010/main" val="70740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smtClean="0"/>
          </a:p>
        </p:txBody>
      </p:sp>
      <p:pic>
        <p:nvPicPr>
          <p:cNvPr id="9218" name="Picture 2" descr="G:\life excellent\15396536-business-man-evaluate-excellent-quality-Stock-Photo-quality-management-exp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5462269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5085184"/>
            <a:ext cx="7543800" cy="914400"/>
          </a:xfrm>
        </p:spPr>
        <p:txBody>
          <a:bodyPr/>
          <a:lstStyle/>
          <a:p>
            <a:r>
              <a:rPr lang="id-ID" i="1" smtClean="0"/>
              <a:t>Business excellent</a:t>
            </a:r>
            <a:endParaRPr lang="id-ID" i="1"/>
          </a:p>
        </p:txBody>
      </p:sp>
    </p:spTree>
    <p:extLst>
      <p:ext uri="{BB962C8B-B14F-4D97-AF65-F5344CB8AC3E}">
        <p14:creationId xmlns:p14="http://schemas.microsoft.com/office/powerpoint/2010/main" val="164000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Kelompok </a:t>
            </a:r>
            <a:r>
              <a:rPr lang="id-ID" i="1" smtClean="0"/>
              <a:t>necessity (work to do work)</a:t>
            </a:r>
          </a:p>
          <a:p>
            <a:r>
              <a:rPr lang="id-ID" smtClean="0"/>
              <a:t>Kelompok </a:t>
            </a:r>
            <a:r>
              <a:rPr lang="id-ID" i="1" smtClean="0"/>
              <a:t>possibility (work to create work/ create the job)</a:t>
            </a:r>
            <a:r>
              <a:rPr lang="id-ID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smtClean="0"/>
              <a:t>Kelompok manusia secara psikologis</a:t>
            </a:r>
            <a:endParaRPr lang="id-ID" sz="3200"/>
          </a:p>
        </p:txBody>
      </p:sp>
    </p:spTree>
    <p:extLst>
      <p:ext uri="{BB962C8B-B14F-4D97-AF65-F5344CB8AC3E}">
        <p14:creationId xmlns:p14="http://schemas.microsoft.com/office/powerpoint/2010/main" val="38882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r>
              <a:rPr lang="id-ID" smtClean="0"/>
              <a:t>Barokah </a:t>
            </a:r>
            <a:r>
              <a:rPr lang="id-ID" i="1" smtClean="0"/>
              <a:t>(over value)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/>
              <a:t>Business excellent </a:t>
            </a:r>
            <a:r>
              <a:rPr lang="id-ID" smtClean="0"/>
              <a:t>(Islam)</a:t>
            </a:r>
            <a:endParaRPr lang="id-ID"/>
          </a:p>
        </p:txBody>
      </p:sp>
      <p:pic>
        <p:nvPicPr>
          <p:cNvPr id="10242" name="Picture 2" descr="G:\life excellent\makna-barok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311103" cy="331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Password Barokah</a:t>
            </a:r>
            <a:endParaRPr lang="id-ID" sz="44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smtClean="0"/>
              <a:t>BERSYUKUR </a:t>
            </a:r>
          </a:p>
          <a:p>
            <a:r>
              <a:rPr lang="id-ID" smtClean="0"/>
              <a:t>“Sesungguhnya jika kamu bersyukur, pasti Kami akan menambah nikmat kepadamu. Dan jika kamu mengingkari nikmat-Ku, maka sesungguhnya azab-Ku sangat pedih.” (QS </a:t>
            </a:r>
            <a:r>
              <a:rPr lang="id-ID"/>
              <a:t>Ibrahim 7</a:t>
            </a:r>
            <a:r>
              <a:rPr lang="id-ID" smtClean="0"/>
              <a:t>)</a:t>
            </a:r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58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4 kata kunci </a:t>
            </a:r>
            <a:r>
              <a:rPr lang="id-ID" sz="4400" i="1" smtClean="0"/>
              <a:t>business excellent</a:t>
            </a:r>
            <a:endParaRPr lang="id-ID" sz="440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smtClean="0"/>
              <a:t>Komitmen </a:t>
            </a:r>
            <a:r>
              <a:rPr lang="id-ID" i="1" smtClean="0"/>
              <a:t>(responsibility, Accountabilty)</a:t>
            </a:r>
          </a:p>
          <a:p>
            <a:r>
              <a:rPr lang="id-ID" smtClean="0"/>
              <a:t>Kompeten </a:t>
            </a:r>
            <a:r>
              <a:rPr lang="id-ID" i="1" smtClean="0"/>
              <a:t>(right place, right time)</a:t>
            </a:r>
          </a:p>
          <a:p>
            <a:r>
              <a:rPr lang="id-ID" smtClean="0"/>
              <a:t>Konsisten </a:t>
            </a:r>
            <a:r>
              <a:rPr lang="id-ID" i="1" smtClean="0"/>
              <a:t>(focus)</a:t>
            </a:r>
          </a:p>
          <a:p>
            <a:r>
              <a:rPr lang="id-ID" smtClean="0"/>
              <a:t>Konsekuen </a:t>
            </a:r>
            <a:r>
              <a:rPr lang="id-ID" i="1" smtClean="0"/>
              <a:t>(persistence, resistance)</a:t>
            </a:r>
            <a:r>
              <a:rPr lang="id-ID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38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Responsibility</a:t>
            </a:r>
            <a:endParaRPr lang="id-ID" sz="4400" i="1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smtClean="0"/>
              <a:t>Falsafah Basmallah (dimulai dengan membaca basmallah; </a:t>
            </a:r>
          </a:p>
          <a:p>
            <a:r>
              <a:rPr lang="id-ID" smtClean="0"/>
              <a:t>Bisnis harus bisa dipertanggungjawabkan kepada Allah, mana yang halal dan mana yang haram</a:t>
            </a:r>
          </a:p>
        </p:txBody>
      </p:sp>
      <p:pic>
        <p:nvPicPr>
          <p:cNvPr id="11266" name="Picture 2" descr="G:\life excellent\figure_push_large_custom_ball_1408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71916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0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i="1" smtClean="0"/>
              <a:t>Accountability</a:t>
            </a:r>
            <a:endParaRPr lang="id-ID" sz="4400" i="1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Mempertanggungjawabkan bisnis</a:t>
            </a:r>
          </a:p>
          <a:p>
            <a:r>
              <a:rPr lang="id-ID" dirty="0" smtClean="0"/>
              <a:t>Bisnis harus bisa dipertanggungjawabkan</a:t>
            </a:r>
            <a:r>
              <a:rPr lang="en-US" dirty="0" smtClean="0"/>
              <a:t> (</a:t>
            </a:r>
            <a:r>
              <a:rPr lang="en-US" dirty="0" err="1" smtClean="0"/>
              <a:t>khususnya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)</a:t>
            </a:r>
            <a:endParaRPr lang="id-ID" dirty="0" smtClean="0"/>
          </a:p>
        </p:txBody>
      </p:sp>
      <p:pic>
        <p:nvPicPr>
          <p:cNvPr id="12291" name="Picture 3" descr="G:\life excellent\accountability-300x1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4752528" cy="312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88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Kompeten</a:t>
            </a:r>
            <a:endParaRPr lang="id-ID" sz="440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smtClean="0"/>
              <a:t>Memiliki SDM yang memiliki kompetensi yang kuat</a:t>
            </a:r>
          </a:p>
          <a:p>
            <a:r>
              <a:rPr lang="id-ID" i="1" smtClean="0"/>
              <a:t>The right  man on the right place</a:t>
            </a:r>
          </a:p>
          <a:p>
            <a:r>
              <a:rPr lang="id-ID" i="1" smtClean="0"/>
              <a:t>“Apabila sebuah urusan diserahkan kepada yang bukan ahlinya, maka tunggulah kehancurannya (Al Hadist)”</a:t>
            </a:r>
            <a:endParaRPr lang="id-ID" smtClean="0"/>
          </a:p>
        </p:txBody>
      </p:sp>
      <p:pic>
        <p:nvPicPr>
          <p:cNvPr id="13314" name="Picture 2" descr="G:\life excellent\kompetensi-tak-cukup-untuk-bersaing-di-dunia-kerja-juhTxB30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17032"/>
            <a:ext cx="4965418" cy="27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2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Konsisten</a:t>
            </a:r>
            <a:endParaRPr lang="id-ID" sz="440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smtClean="0"/>
              <a:t>Fokus pada satu bidang usaha</a:t>
            </a:r>
          </a:p>
          <a:p>
            <a:r>
              <a:rPr lang="id-ID" smtClean="0"/>
              <a:t>Baru pindah ke bidang usaha lainnya, bila bisnis sebelumnya telah kuat</a:t>
            </a:r>
          </a:p>
          <a:p>
            <a:r>
              <a:rPr lang="id-ID" smtClean="0"/>
              <a:t>Falsafah  QS Alam Nasrah ayat 7, “ Apabila kamu telah selesai dari suatu urusan, maka kerjakanlah dengan sungguh-sungguh urusan yang lain”</a:t>
            </a:r>
          </a:p>
        </p:txBody>
      </p:sp>
      <p:pic>
        <p:nvPicPr>
          <p:cNvPr id="14338" name="Picture 2" descr="G:\life excellent\Konsisten-Profit-Bisn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61048"/>
            <a:ext cx="4084031" cy="268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97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smtClean="0"/>
              <a:t>Konsekuen</a:t>
            </a:r>
            <a:endParaRPr lang="id-ID" sz="440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Siap menanggung risiko </a:t>
            </a:r>
            <a:r>
              <a:rPr lang="id-ID" i="1" dirty="0" smtClean="0"/>
              <a:t>profit &amp; loss</a:t>
            </a:r>
          </a:p>
          <a:p>
            <a:r>
              <a:rPr lang="id-ID" dirty="0" smtClean="0"/>
              <a:t>Persistence &amp; resistance ; jatuh bangun</a:t>
            </a:r>
          </a:p>
          <a:p>
            <a:endParaRPr lang="id-ID" dirty="0" smtClean="0"/>
          </a:p>
        </p:txBody>
      </p:sp>
      <p:pic>
        <p:nvPicPr>
          <p:cNvPr id="5" name="Picture 2" descr="G:\life excellent\memil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53" y="3068960"/>
            <a:ext cx="3449960" cy="344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9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dirty="0" smtClean="0"/>
              <a:t>4 prinsip </a:t>
            </a:r>
            <a:r>
              <a:rPr lang="id-ID" sz="4400" i="1" dirty="0" smtClean="0"/>
              <a:t>business excellent</a:t>
            </a:r>
            <a:endParaRPr lang="id-ID" sz="4400" i="1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8382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Misi ridho Allah SWT </a:t>
            </a:r>
            <a:r>
              <a:rPr lang="id-ID" i="1" dirty="0" smtClean="0"/>
              <a:t>(mission oriented not comission oriented)</a:t>
            </a:r>
          </a:p>
          <a:p>
            <a:r>
              <a:rPr lang="id-ID" dirty="0" smtClean="0"/>
              <a:t>Orientasi ukhrowi (“Ambilah bagianmu di akhirat tapi jangan lupa bagianmu di dunia”. QS) / </a:t>
            </a:r>
            <a:r>
              <a:rPr lang="id-ID" i="1" dirty="0" smtClean="0"/>
              <a:t>longterm oriented not shorterm oriented</a:t>
            </a:r>
          </a:p>
          <a:p>
            <a:r>
              <a:rPr lang="id-ID" dirty="0" smtClean="0"/>
              <a:t>SDM Islami (SDM adalah aset, bukan alat)</a:t>
            </a:r>
          </a:p>
          <a:p>
            <a:r>
              <a:rPr lang="id-ID" dirty="0" smtClean="0"/>
              <a:t>Energi Ilahi (</a:t>
            </a:r>
            <a:r>
              <a:rPr lang="id-ID" i="1" dirty="0" smtClean="0"/>
              <a:t>not speed oriented, but endurance ori</a:t>
            </a:r>
            <a:r>
              <a:rPr lang="en-US" i="1" dirty="0" smtClean="0"/>
              <a:t>e</a:t>
            </a:r>
            <a:r>
              <a:rPr lang="id-ID" i="1" dirty="0" smtClean="0"/>
              <a:t>nted / not to be sprinter, but to be marathon run</a:t>
            </a:r>
            <a:r>
              <a:rPr lang="id-ID" dirty="0" smtClean="0"/>
              <a:t> / tidak berpikir secara instant) </a:t>
            </a:r>
          </a:p>
          <a:p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0172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" indent="0">
              <a:buNone/>
            </a:pPr>
            <a:endParaRPr lang="id-ID" smtClean="0"/>
          </a:p>
          <a:p>
            <a:pPr marL="18288" indent="0">
              <a:buNone/>
            </a:pPr>
            <a:endParaRPr lang="id-ID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dirty="0" smtClean="0"/>
              <a:t>Konklusi </a:t>
            </a:r>
            <a:r>
              <a:rPr lang="id-ID" sz="4400" dirty="0" smtClean="0">
                <a:hlinkClick r:id="rId2" action="ppaction://hlinkfile"/>
              </a:rPr>
              <a:t>business excellent</a:t>
            </a:r>
            <a:endParaRPr lang="id-ID" sz="44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286000" y="123372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id-ID" i="1" smtClean="0"/>
              <a:t>“Its better you are king in a small country than you are slave in the big country”</a:t>
            </a:r>
            <a:endParaRPr lang="id-ID" smtClean="0"/>
          </a:p>
        </p:txBody>
      </p:sp>
      <p:pic>
        <p:nvPicPr>
          <p:cNvPr id="15362" name="Picture 2" descr="G:\life excellent\5480700_201308021015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707904" cy="246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9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466</TotalTime>
  <Words>881</Words>
  <Application>Microsoft Office PowerPoint</Application>
  <PresentationFormat>On-screen Show (4:3)</PresentationFormat>
  <Paragraphs>144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Elemental</vt:lpstr>
      <vt:lpstr>Life excellent</vt:lpstr>
      <vt:lpstr>Manajemen Pasrahisme</vt:lpstr>
      <vt:lpstr>Pasrah = tawakal</vt:lpstr>
      <vt:lpstr>Tawakal kepada Allah SWT</vt:lpstr>
      <vt:lpstr>Tawakal  ≈ Stability</vt:lpstr>
      <vt:lpstr>Proaktif</vt:lpstr>
      <vt:lpstr>Status Quo</vt:lpstr>
      <vt:lpstr>Sukses</vt:lpstr>
      <vt:lpstr>Di atas Sukses ada Sukses </vt:lpstr>
      <vt:lpstr>SIGNIFICANT</vt:lpstr>
      <vt:lpstr>Konklusi</vt:lpstr>
      <vt:lpstr>Life Excellent</vt:lpstr>
      <vt:lpstr>Personal excellent</vt:lpstr>
      <vt:lpstr>Personal excellent</vt:lpstr>
      <vt:lpstr>Personal excellent (China)</vt:lpstr>
      <vt:lpstr>Personal excellent (Amerika)</vt:lpstr>
      <vt:lpstr>Personal excellent (Indonesia)</vt:lpstr>
      <vt:lpstr>Personal excellent (Islam)</vt:lpstr>
      <vt:lpstr>Personal excellent</vt:lpstr>
      <vt:lpstr>Family excellent</vt:lpstr>
      <vt:lpstr>Tipe keluarga/rumah tangga)</vt:lpstr>
      <vt:lpstr>Gaya sekolah</vt:lpstr>
      <vt:lpstr>Gaya Asmara / Masjid</vt:lpstr>
      <vt:lpstr>Family excellent</vt:lpstr>
      <vt:lpstr>Business excellent</vt:lpstr>
      <vt:lpstr>Kelompok manusia secara psikologis</vt:lpstr>
      <vt:lpstr>Business excellent (Islam)</vt:lpstr>
      <vt:lpstr>Password Barokah</vt:lpstr>
      <vt:lpstr>4 kata kunci business excellent</vt:lpstr>
      <vt:lpstr>Responsibility</vt:lpstr>
      <vt:lpstr>Accountability</vt:lpstr>
      <vt:lpstr>Kompeten</vt:lpstr>
      <vt:lpstr>Konsisten</vt:lpstr>
      <vt:lpstr>Konsekuen</vt:lpstr>
      <vt:lpstr>4 prinsip business excellent</vt:lpstr>
      <vt:lpstr>Konklusi business excellent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excellent</dc:title>
  <dc:creator>ADMIN</dc:creator>
  <cp:lastModifiedBy>DIREKTORAT JENDERAL PAJAK</cp:lastModifiedBy>
  <cp:revision>41</cp:revision>
  <dcterms:created xsi:type="dcterms:W3CDTF">2016-04-12T08:19:59Z</dcterms:created>
  <dcterms:modified xsi:type="dcterms:W3CDTF">2016-05-06T06:07:48Z</dcterms:modified>
</cp:coreProperties>
</file>