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65" r:id="rId3"/>
    <p:sldId id="258" r:id="rId4"/>
    <p:sldId id="259" r:id="rId5"/>
    <p:sldId id="260" r:id="rId6"/>
    <p:sldId id="261" r:id="rId7"/>
    <p:sldId id="262" r:id="rId8"/>
    <p:sldId id="263" r:id="rId9"/>
    <p:sldId id="264"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86200" y="2819400"/>
            <a:ext cx="5257800" cy="1143000"/>
          </a:xfrm>
        </p:spPr>
        <p:txBody>
          <a:bodyPr/>
          <a:lstStyle>
            <a:lvl1pPr>
              <a:defRPr sz="20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3886200" y="4800600"/>
            <a:ext cx="5257800" cy="1752600"/>
          </a:xfrm>
        </p:spPr>
        <p:txBody>
          <a:bodyPr/>
          <a:lstStyle>
            <a:lvl1pPr marL="0" indent="0" algn="ctr">
              <a:buFontTx/>
              <a:buNone/>
              <a:defRPr sz="2400"/>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02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061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0" y="2438400"/>
            <a:ext cx="3009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8300" y="2438400"/>
            <a:ext cx="3009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2943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0416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24855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740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73374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4963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65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457200"/>
            <a:ext cx="16002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457200"/>
            <a:ext cx="46482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9196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362200" y="457200"/>
            <a:ext cx="6324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286000" y="2438400"/>
            <a:ext cx="6172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1" fontAlgn="base" hangingPunct="1">
        <a:spcBef>
          <a:spcPct val="0"/>
        </a:spcBef>
        <a:spcAft>
          <a:spcPct val="0"/>
        </a:spcAft>
        <a:defRPr sz="3600">
          <a:solidFill>
            <a:srgbClr val="663300"/>
          </a:solidFill>
          <a:latin typeface="+mj-lt"/>
          <a:ea typeface="+mj-ea"/>
          <a:cs typeface="+mj-cs"/>
        </a:defRPr>
      </a:lvl1pPr>
      <a:lvl2pPr algn="ctr" rtl="0" eaLnBrk="1" fontAlgn="base" hangingPunct="1">
        <a:spcBef>
          <a:spcPct val="0"/>
        </a:spcBef>
        <a:spcAft>
          <a:spcPct val="0"/>
        </a:spcAft>
        <a:defRPr sz="3600">
          <a:solidFill>
            <a:srgbClr val="663300"/>
          </a:solidFill>
          <a:latin typeface="Forte" pitchFamily="66" charset="0"/>
        </a:defRPr>
      </a:lvl2pPr>
      <a:lvl3pPr algn="ctr" rtl="0" eaLnBrk="1" fontAlgn="base" hangingPunct="1">
        <a:spcBef>
          <a:spcPct val="0"/>
        </a:spcBef>
        <a:spcAft>
          <a:spcPct val="0"/>
        </a:spcAft>
        <a:defRPr sz="3600">
          <a:solidFill>
            <a:srgbClr val="663300"/>
          </a:solidFill>
          <a:latin typeface="Forte" pitchFamily="66" charset="0"/>
        </a:defRPr>
      </a:lvl3pPr>
      <a:lvl4pPr algn="ctr" rtl="0" eaLnBrk="1" fontAlgn="base" hangingPunct="1">
        <a:spcBef>
          <a:spcPct val="0"/>
        </a:spcBef>
        <a:spcAft>
          <a:spcPct val="0"/>
        </a:spcAft>
        <a:defRPr sz="3600">
          <a:solidFill>
            <a:srgbClr val="663300"/>
          </a:solidFill>
          <a:latin typeface="Forte" pitchFamily="66" charset="0"/>
        </a:defRPr>
      </a:lvl4pPr>
      <a:lvl5pPr algn="ctr" rtl="0" eaLnBrk="1" fontAlgn="base" hangingPunct="1">
        <a:spcBef>
          <a:spcPct val="0"/>
        </a:spcBef>
        <a:spcAft>
          <a:spcPct val="0"/>
        </a:spcAft>
        <a:defRPr sz="3600">
          <a:solidFill>
            <a:srgbClr val="663300"/>
          </a:solidFill>
          <a:latin typeface="Forte" pitchFamily="66" charset="0"/>
        </a:defRPr>
      </a:lvl5pPr>
      <a:lvl6pPr marL="457200" algn="ctr" rtl="0" eaLnBrk="1" fontAlgn="base" hangingPunct="1">
        <a:spcBef>
          <a:spcPct val="0"/>
        </a:spcBef>
        <a:spcAft>
          <a:spcPct val="0"/>
        </a:spcAft>
        <a:defRPr sz="3600">
          <a:solidFill>
            <a:srgbClr val="663300"/>
          </a:solidFill>
          <a:latin typeface="Forte" pitchFamily="66" charset="0"/>
        </a:defRPr>
      </a:lvl6pPr>
      <a:lvl7pPr marL="914400" algn="ctr" rtl="0" eaLnBrk="1" fontAlgn="base" hangingPunct="1">
        <a:spcBef>
          <a:spcPct val="0"/>
        </a:spcBef>
        <a:spcAft>
          <a:spcPct val="0"/>
        </a:spcAft>
        <a:defRPr sz="3600">
          <a:solidFill>
            <a:srgbClr val="663300"/>
          </a:solidFill>
          <a:latin typeface="Forte" pitchFamily="66" charset="0"/>
        </a:defRPr>
      </a:lvl7pPr>
      <a:lvl8pPr marL="1371600" algn="ctr" rtl="0" eaLnBrk="1" fontAlgn="base" hangingPunct="1">
        <a:spcBef>
          <a:spcPct val="0"/>
        </a:spcBef>
        <a:spcAft>
          <a:spcPct val="0"/>
        </a:spcAft>
        <a:defRPr sz="3600">
          <a:solidFill>
            <a:srgbClr val="663300"/>
          </a:solidFill>
          <a:latin typeface="Forte" pitchFamily="66" charset="0"/>
        </a:defRPr>
      </a:lvl8pPr>
      <a:lvl9pPr marL="1828800" algn="ctr" rtl="0" eaLnBrk="1" fontAlgn="base" hangingPunct="1">
        <a:spcBef>
          <a:spcPct val="0"/>
        </a:spcBef>
        <a:spcAft>
          <a:spcPct val="0"/>
        </a:spcAft>
        <a:defRPr sz="3600">
          <a:solidFill>
            <a:srgbClr val="663300"/>
          </a:solidFill>
          <a:latin typeface="Forte" pitchFamily="66" charset="0"/>
        </a:defRPr>
      </a:lvl9pPr>
    </p:titleStyle>
    <p:bodyStyle>
      <a:lvl1pPr marL="342900" indent="-342900" algn="l" rtl="0" eaLnBrk="1" fontAlgn="base" hangingPunct="1">
        <a:spcBef>
          <a:spcPct val="20000"/>
        </a:spcBef>
        <a:spcAft>
          <a:spcPct val="0"/>
        </a:spcAft>
        <a:buBlip>
          <a:blip r:embed="rId14"/>
        </a:buBlip>
        <a:defRPr sz="3200">
          <a:solidFill>
            <a:srgbClr val="663300"/>
          </a:solidFill>
          <a:latin typeface="+mn-lt"/>
          <a:ea typeface="+mn-ea"/>
          <a:cs typeface="+mn-cs"/>
        </a:defRPr>
      </a:lvl1pPr>
      <a:lvl2pPr marL="742950" indent="-285750" algn="l" rtl="0" eaLnBrk="1" fontAlgn="base" hangingPunct="1">
        <a:spcBef>
          <a:spcPct val="20000"/>
        </a:spcBef>
        <a:spcAft>
          <a:spcPct val="0"/>
        </a:spcAft>
        <a:buBlip>
          <a:blip r:embed="rId14"/>
        </a:buBlip>
        <a:defRPr sz="2800">
          <a:solidFill>
            <a:srgbClr val="663300"/>
          </a:solidFill>
          <a:latin typeface="+mn-lt"/>
        </a:defRPr>
      </a:lvl2pPr>
      <a:lvl3pPr marL="1143000" indent="-228600" algn="l" rtl="0" eaLnBrk="1" fontAlgn="base" hangingPunct="1">
        <a:spcBef>
          <a:spcPct val="20000"/>
        </a:spcBef>
        <a:spcAft>
          <a:spcPct val="0"/>
        </a:spcAft>
        <a:buBlip>
          <a:blip r:embed="rId14"/>
        </a:buBlip>
        <a:defRPr sz="2400">
          <a:solidFill>
            <a:srgbClr val="663300"/>
          </a:solidFill>
          <a:latin typeface="+mn-lt"/>
        </a:defRPr>
      </a:lvl3pPr>
      <a:lvl4pPr marL="1600200" indent="-228600" algn="l" rtl="0" eaLnBrk="1" fontAlgn="base" hangingPunct="1">
        <a:spcBef>
          <a:spcPct val="20000"/>
        </a:spcBef>
        <a:spcAft>
          <a:spcPct val="0"/>
        </a:spcAft>
        <a:buBlip>
          <a:blip r:embed="rId14"/>
        </a:buBlip>
        <a:defRPr sz="2000">
          <a:solidFill>
            <a:srgbClr val="663300"/>
          </a:solidFill>
          <a:latin typeface="+mn-lt"/>
        </a:defRPr>
      </a:lvl4pPr>
      <a:lvl5pPr marL="2057400" indent="-228600" algn="l" rtl="0" eaLnBrk="1" fontAlgn="base" hangingPunct="1">
        <a:spcBef>
          <a:spcPct val="20000"/>
        </a:spcBef>
        <a:spcAft>
          <a:spcPct val="0"/>
        </a:spcAft>
        <a:buBlip>
          <a:blip r:embed="rId14"/>
        </a:buBlip>
        <a:defRPr sz="2000">
          <a:solidFill>
            <a:srgbClr val="663300"/>
          </a:solidFill>
          <a:latin typeface="+mn-lt"/>
        </a:defRPr>
      </a:lvl5pPr>
      <a:lvl6pPr marL="2514600" indent="-228600" algn="l" rtl="0" eaLnBrk="1" fontAlgn="base" hangingPunct="1">
        <a:spcBef>
          <a:spcPct val="20000"/>
        </a:spcBef>
        <a:spcAft>
          <a:spcPct val="0"/>
        </a:spcAft>
        <a:buBlip>
          <a:blip r:embed="rId14"/>
        </a:buBlip>
        <a:defRPr sz="2000">
          <a:solidFill>
            <a:srgbClr val="663300"/>
          </a:solidFill>
          <a:latin typeface="+mn-lt"/>
        </a:defRPr>
      </a:lvl6pPr>
      <a:lvl7pPr marL="2971800" indent="-228600" algn="l" rtl="0" eaLnBrk="1" fontAlgn="base" hangingPunct="1">
        <a:spcBef>
          <a:spcPct val="20000"/>
        </a:spcBef>
        <a:spcAft>
          <a:spcPct val="0"/>
        </a:spcAft>
        <a:buBlip>
          <a:blip r:embed="rId14"/>
        </a:buBlip>
        <a:defRPr sz="2000">
          <a:solidFill>
            <a:srgbClr val="663300"/>
          </a:solidFill>
          <a:latin typeface="+mn-lt"/>
        </a:defRPr>
      </a:lvl7pPr>
      <a:lvl8pPr marL="3429000" indent="-228600" algn="l" rtl="0" eaLnBrk="1" fontAlgn="base" hangingPunct="1">
        <a:spcBef>
          <a:spcPct val="20000"/>
        </a:spcBef>
        <a:spcAft>
          <a:spcPct val="0"/>
        </a:spcAft>
        <a:buBlip>
          <a:blip r:embed="rId14"/>
        </a:buBlip>
        <a:defRPr sz="2000">
          <a:solidFill>
            <a:srgbClr val="663300"/>
          </a:solidFill>
          <a:latin typeface="+mn-lt"/>
        </a:defRPr>
      </a:lvl8pPr>
      <a:lvl9pPr marL="3886200" indent="-228600" algn="l" rtl="0" eaLnBrk="1" fontAlgn="base" hangingPunct="1">
        <a:spcBef>
          <a:spcPct val="20000"/>
        </a:spcBef>
        <a:spcAft>
          <a:spcPct val="0"/>
        </a:spcAft>
        <a:buBlip>
          <a:blip r:embed="rId14"/>
        </a:buBlip>
        <a:defRPr sz="2000">
          <a:solidFill>
            <a:srgbClr val="66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adek%20ngantuk.m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JARING%20IKAN.M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hyperlink" Target="BANGKITLAH_NEGRIKU.MP3" TargetMode="External"/><Relationship Id="rId4" Type="http://schemas.openxmlformats.org/officeDocument/2006/relationships/image" Target="../media/image1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600" dirty="0" smtClean="0"/>
              <a:t>8</a:t>
            </a:r>
            <a:r>
              <a:rPr lang="id-ID" sz="3600" dirty="0" smtClean="0"/>
              <a:t> Kriteria  </a:t>
            </a:r>
            <a:r>
              <a:rPr lang="en-US" sz="3600" dirty="0" smtClean="0"/>
              <a:t>S</a:t>
            </a:r>
            <a:r>
              <a:rPr lang="id-ID" sz="3600" dirty="0" smtClean="0"/>
              <a:t>ekolah </a:t>
            </a:r>
            <a:r>
              <a:rPr lang="en-US" dirty="0" smtClean="0"/>
              <a:t>U</a:t>
            </a:r>
            <a:r>
              <a:rPr lang="id-ID" sz="3600" dirty="0" smtClean="0"/>
              <a:t>nggulan</a:t>
            </a:r>
            <a:endParaRPr lang="en-US" sz="3600" dirty="0"/>
          </a:p>
        </p:txBody>
      </p:sp>
      <p:sp>
        <p:nvSpPr>
          <p:cNvPr id="3" name="Subtitle 2"/>
          <p:cNvSpPr>
            <a:spLocks noGrp="1"/>
          </p:cNvSpPr>
          <p:nvPr>
            <p:ph type="subTitle" idx="1"/>
          </p:nvPr>
        </p:nvSpPr>
        <p:spPr>
          <a:xfrm>
            <a:off x="4499992" y="4421080"/>
            <a:ext cx="5040560" cy="1260629"/>
          </a:xfrm>
        </p:spPr>
        <p:txBody>
          <a:bodyPr>
            <a:noAutofit/>
          </a:bodyPr>
          <a:lstStyle/>
          <a:p>
            <a:r>
              <a:rPr lang="id-ID" sz="2000" dirty="0" smtClean="0"/>
              <a:t>YAYASAN AL BAROKAH MADANI</a:t>
            </a:r>
            <a:endParaRPr lang="en-US" sz="2000" dirty="0"/>
          </a:p>
        </p:txBody>
      </p:sp>
      <p:pic>
        <p:nvPicPr>
          <p:cNvPr id="1026" name="Picture 2" descr="D:\LOGO albarokah madan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7" y="2564904"/>
            <a:ext cx="1495425" cy="1495425"/>
          </a:xfrm>
          <a:prstGeom prst="rect">
            <a:avLst/>
          </a:prstGeom>
          <a:noFill/>
          <a:extLst>
            <a:ext uri="{909E8E84-426E-40DD-AFC4-6F175D3DCCD1}">
              <a14:hiddenFill xmlns:a14="http://schemas.microsoft.com/office/drawing/2010/main">
                <a:solidFill>
                  <a:srgbClr val="FFFFFF"/>
                </a:solidFill>
              </a14:hiddenFill>
            </a:ext>
          </a:extLst>
        </p:spPr>
      </p:pic>
      <p:pic>
        <p:nvPicPr>
          <p:cNvPr id="4" name="BANGKITLAH_NEGRIK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69477" y="439904"/>
            <a:ext cx="609600" cy="609600"/>
          </a:xfrm>
          <a:prstGeom prst="rect">
            <a:avLst/>
          </a:prstGeom>
        </p:spPr>
      </p:pic>
      <p:pic>
        <p:nvPicPr>
          <p:cNvPr id="6" name="Picture 2" descr="C:\Users\Asus\Desktop\IHT\MACAM ANIMASI GIFT\bendera.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610475" y="87479"/>
            <a:ext cx="1533525" cy="962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9279" fill="hold"/>
                                        <p:tgtEl>
                                          <p:spTgt spid="4"/>
                                        </p:tgtEl>
                                      </p:cBhvr>
                                    </p:cmd>
                                  </p:childTnLst>
                                </p:cTn>
                              </p:par>
                            </p:childTnLst>
                          </p:cTn>
                        </p:par>
                      </p:childTnLst>
                    </p:cTn>
                  </p:par>
                </p:childTnLst>
              </p:cTn>
              <p:nextCondLst>
                <p:cond evt="onClick" delay="0">
                  <p:tgtEl>
                    <p:spTgt spid="4"/>
                  </p:tgtEl>
                </p:cond>
              </p:nextCondLst>
            </p:seq>
            <p:audio>
              <p:cMediaNode vol="80000">
                <p:cTn id="15"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a:t>Pertama, kepemimpinan kepala sekolah yang </a:t>
            </a:r>
            <a:r>
              <a:rPr lang="id-ID" sz="3200" dirty="0" smtClean="0"/>
              <a:t>profesio</a:t>
            </a:r>
            <a:r>
              <a:rPr lang="en-US" sz="3200" dirty="0" err="1" smtClean="0"/>
              <a:t>nal</a:t>
            </a:r>
            <a:endParaRPr lang="en-US" sz="3200" dirty="0"/>
          </a:p>
        </p:txBody>
      </p:sp>
      <p:sp>
        <p:nvSpPr>
          <p:cNvPr id="3" name="Content Placeholder 2"/>
          <p:cNvSpPr>
            <a:spLocks noGrp="1"/>
          </p:cNvSpPr>
          <p:nvPr>
            <p:ph idx="1"/>
          </p:nvPr>
        </p:nvSpPr>
        <p:spPr/>
        <p:txBody>
          <a:bodyPr/>
          <a:lstStyle/>
          <a:p>
            <a:r>
              <a:rPr lang="id-ID" dirty="0"/>
              <a:t>Kepala Sekolah seharusnya memiliki kemampuan pemahaman dan pemahaman yang menonjol. Dari beberapa penelitian, tidak didapati sekolah yang maju namun dengan kepala sekolah yang bermutu rendah.</a:t>
            </a:r>
            <a:br>
              <a:rPr lang="id-ID" dirty="0"/>
            </a:br>
            <a:endParaRPr lang="en-US" dirty="0"/>
          </a:p>
        </p:txBody>
      </p:sp>
      <p:pic>
        <p:nvPicPr>
          <p:cNvPr id="2050" name="Picture 2" descr="C:\Users\Asus\Desktop\IHT\MACAM ANIMASI GIFT\termenun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24703" y="1164957"/>
            <a:ext cx="1428750"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33901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Kedua, guru-guru yang tangguh dan profesional</a:t>
            </a:r>
            <a:endParaRPr lang="en-US" dirty="0"/>
          </a:p>
        </p:txBody>
      </p:sp>
      <p:sp>
        <p:nvSpPr>
          <p:cNvPr id="3" name="Content Placeholder 2"/>
          <p:cNvSpPr>
            <a:spLocks noGrp="1"/>
          </p:cNvSpPr>
          <p:nvPr>
            <p:ph idx="1"/>
          </p:nvPr>
        </p:nvSpPr>
        <p:spPr/>
        <p:txBody>
          <a:bodyPr/>
          <a:lstStyle/>
          <a:p>
            <a:r>
              <a:rPr lang="id-ID" dirty="0" smtClean="0"/>
              <a:t>Guru merupakan ujung tombak kegiatan sekolah karena berhadapan langsung dengan siswa. Guru yang profesional mampu mewujudkan harapan-harapan orang tua dan kepala sekolah dalam kegiatan sehari-hari di dalam kelas.</a:t>
            </a:r>
            <a:br>
              <a:rPr lang="id-ID" dirty="0" smtClean="0"/>
            </a:br>
            <a:endParaRPr lang="en-US" dirty="0"/>
          </a:p>
        </p:txBody>
      </p:sp>
      <p:pic>
        <p:nvPicPr>
          <p:cNvPr id="3074" name="Picture 2" descr="C:\Users\Asus\Desktop\IHT\MACAM ANIMASI GIFT\liam_shadowboxer_scale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149080"/>
            <a:ext cx="1904939" cy="21602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smtClean="0"/>
              <a:t>Ketiga, memiliki tujuan pencapaian filosofis yang jelas</a:t>
            </a:r>
            <a:endParaRPr lang="en-US" sz="3200" dirty="0"/>
          </a:p>
        </p:txBody>
      </p:sp>
      <p:sp>
        <p:nvSpPr>
          <p:cNvPr id="3" name="Content Placeholder 2"/>
          <p:cNvSpPr>
            <a:spLocks noGrp="1"/>
          </p:cNvSpPr>
          <p:nvPr>
            <p:ph idx="1"/>
          </p:nvPr>
        </p:nvSpPr>
        <p:spPr/>
        <p:txBody>
          <a:bodyPr/>
          <a:lstStyle/>
          <a:p>
            <a:r>
              <a:rPr lang="id-ID" dirty="0" smtClean="0"/>
              <a:t>Tujuan filosofis diwujudkan dalam bentuk Visi dan Misi seluruh kegiatan sekolah. Tidak hanya itu, visi dan misi dapat di cerna dan dilaksanakan secara bersama oleh setiap elemen sekolah.</a:t>
            </a:r>
            <a:endParaRPr lang="en-US" dirty="0"/>
          </a:p>
        </p:txBody>
      </p:sp>
      <p:pic>
        <p:nvPicPr>
          <p:cNvPr id="1027" name="Picture 3" descr="C:\Users\Asus\Desktop\IHT\MACAM ANIMASI GIFT\lensa mat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3390" y="2852936"/>
            <a:ext cx="1872878" cy="18728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Keempat, lingkungan yang kondusif untuk pembelajaran</a:t>
            </a:r>
            <a:endParaRPr lang="en-US" dirty="0"/>
          </a:p>
        </p:txBody>
      </p:sp>
      <p:sp>
        <p:nvSpPr>
          <p:cNvPr id="3" name="Content Placeholder 2"/>
          <p:cNvSpPr>
            <a:spLocks noGrp="1"/>
          </p:cNvSpPr>
          <p:nvPr>
            <p:ph idx="1"/>
          </p:nvPr>
        </p:nvSpPr>
        <p:spPr/>
        <p:txBody>
          <a:bodyPr>
            <a:normAutofit fontScale="92500" lnSpcReduction="20000"/>
          </a:bodyPr>
          <a:lstStyle/>
          <a:p>
            <a:r>
              <a:rPr lang="id-ID" dirty="0" smtClean="0"/>
              <a:t>Lingkungan yang kondusif bukanlah hanya ruang kelas dengan berbagai fasilitas mewah, lingkungan tersebut bisa berada di tengah sawah, di bawah pohon dan lain-lain. Yang jelas lingkungan yang kondusif adalah yang lingkungan yang dapat memberikan dimensi pemahaman secara menyeluruh bagi siswa</a:t>
            </a:r>
            <a:br>
              <a:rPr lang="id-ID" dirty="0" smtClean="0"/>
            </a:br>
            <a:endParaRPr lang="en-US" dirty="0"/>
          </a:p>
        </p:txBody>
      </p:sp>
      <p:pic>
        <p:nvPicPr>
          <p:cNvPr id="4098" name="Picture 2" descr="C:\Users\Asus\Desktop\IHT\MACAM ANIMASI GIFT\aquariu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981284"/>
            <a:ext cx="2311457" cy="17281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Kelima, jaringan organisasi yang baik</a:t>
            </a:r>
            <a:endParaRPr lang="en-US" dirty="0"/>
          </a:p>
        </p:txBody>
      </p:sp>
      <p:sp>
        <p:nvSpPr>
          <p:cNvPr id="3" name="Content Placeholder 2"/>
          <p:cNvSpPr>
            <a:spLocks noGrp="1"/>
          </p:cNvSpPr>
          <p:nvPr>
            <p:ph idx="1"/>
          </p:nvPr>
        </p:nvSpPr>
        <p:spPr/>
        <p:txBody>
          <a:bodyPr>
            <a:normAutofit fontScale="85000" lnSpcReduction="20000"/>
          </a:bodyPr>
          <a:lstStyle/>
          <a:p>
            <a:r>
              <a:rPr lang="id-ID" dirty="0" smtClean="0"/>
              <a:t>Jelas, organisasi yang baik dan solid baik itu organisasi guru, orang tua akan menambah wawasan dan kemampuan tiap anggotanya untuk belajar dan terus berkembang. Serta perlu pula dialog antar organisasi tersebut, misalnya forum Orang Tua Murid dengan forum guru dalam menjelaskan harapan dari guru dan kenyataan yang dialami guru di kelas.</a:t>
            </a:r>
            <a:br>
              <a:rPr lang="id-ID" dirty="0" smtClean="0"/>
            </a:br>
            <a:endParaRPr lang="en-US" dirty="0"/>
          </a:p>
        </p:txBody>
      </p:sp>
      <p:pic>
        <p:nvPicPr>
          <p:cNvPr id="6146" name="Picture 2" descr="C:\Users\Asus\Desktop\IHT\MACAM ANIMASI GIFT\atomic.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56992"/>
            <a:ext cx="1749152" cy="17491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Keenam, kurikulum yang jelas</a:t>
            </a:r>
            <a:endParaRPr lang="en-US" dirty="0"/>
          </a:p>
        </p:txBody>
      </p:sp>
      <p:sp>
        <p:nvSpPr>
          <p:cNvPr id="3" name="Content Placeholder 2"/>
          <p:cNvSpPr>
            <a:spLocks noGrp="1"/>
          </p:cNvSpPr>
          <p:nvPr>
            <p:ph idx="1"/>
          </p:nvPr>
        </p:nvSpPr>
        <p:spPr/>
        <p:txBody>
          <a:bodyPr>
            <a:normAutofit fontScale="62500" lnSpcReduction="20000"/>
          </a:bodyPr>
          <a:lstStyle/>
          <a:p>
            <a:r>
              <a:rPr lang="id-ID" dirty="0" smtClean="0"/>
              <a:t>Permasalahan di Indonesia adalah kurikulum yang sentralistik dimana Diknas membuat kurikulum dan dilaksanakan secara nasional. Dengan hanya memuat 20% muatan lokal menjadikan potensi daerah dan kemampuan mengajar guru dan belajar siswa terpasung. Selain itu pola evaluasi yang juga sentralistik menjadikan daerah semakin tenggelam dalam kekayaan potensi dan budayanya.</a:t>
            </a:r>
          </a:p>
          <a:p>
            <a:r>
              <a:rPr lang="id-ID" dirty="0" smtClean="0"/>
              <a:t>Pemerintah pusat hanya membuat kisi-kisi materi yang akan diujikan secara nasional. Sedang pada pelaksanaan pembelajaran diserahkan kepada daerah dan tiap sekolah menyusun kurikulum dan target pencapaian pembelajaran sendiri. </a:t>
            </a:r>
            <a:br>
              <a:rPr lang="id-ID" dirty="0" smtClean="0"/>
            </a:br>
            <a:endParaRPr lang="en-US" dirty="0"/>
          </a:p>
        </p:txBody>
      </p:sp>
      <p:pic>
        <p:nvPicPr>
          <p:cNvPr id="5122" name="Picture 2" descr="C:\Users\Asus\Desktop\IHT\MACAM ANIMASI GIFT\ann_lucu.gif">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340768"/>
            <a:ext cx="1008112"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000" dirty="0" smtClean="0"/>
              <a:t>Ketujuh, evaluasi belajar yang baik berdasarkan acuan patokan untuk mengetahui apakah tujuan pembelajaran dari kurikulum sudah tercapai</a:t>
            </a:r>
            <a:endParaRPr lang="en-US" sz="2000" dirty="0"/>
          </a:p>
        </p:txBody>
      </p:sp>
      <p:sp>
        <p:nvSpPr>
          <p:cNvPr id="3" name="Content Placeholder 2"/>
          <p:cNvSpPr>
            <a:spLocks noGrp="1"/>
          </p:cNvSpPr>
          <p:nvPr>
            <p:ph idx="1"/>
          </p:nvPr>
        </p:nvSpPr>
        <p:spPr/>
        <p:txBody>
          <a:bodyPr/>
          <a:lstStyle/>
          <a:p>
            <a:r>
              <a:rPr lang="id-ID" dirty="0" smtClean="0"/>
              <a:t>Bila kurikulum sudah tertata rapi dan jelas, akan dapat teridentivikasi dan dapat terukur targer pencapaian pembelajaran sehingga evaluasi belajar yang diadakan mampu mempetakan kemampuan siswa.</a:t>
            </a:r>
            <a:br>
              <a:rPr lang="id-ID" dirty="0" smtClean="0"/>
            </a:br>
            <a:endParaRPr lang="en-US" dirty="0"/>
          </a:p>
        </p:txBody>
      </p:sp>
      <p:pic>
        <p:nvPicPr>
          <p:cNvPr id="7170" name="Picture 2" descr="C:\Users\Asus\Desktop\IHT\MACAM ANIMASI GIFT\kupu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68417" y="1283111"/>
            <a:ext cx="1368152" cy="7980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smtClean="0">
                <a:solidFill>
                  <a:srgbClr val="FF0000"/>
                </a:solidFill>
              </a:rPr>
              <a:t>Kedelapan, </a:t>
            </a:r>
            <a:r>
              <a:rPr lang="id-ID" sz="2800" dirty="0" smtClean="0">
                <a:solidFill>
                  <a:srgbClr val="FF0000"/>
                </a:solidFill>
                <a:hlinkClick r:id="rId2" action="ppaction://hlinkfile"/>
              </a:rPr>
              <a:t>partisipasi </a:t>
            </a:r>
            <a:r>
              <a:rPr lang="id-ID" sz="2800" dirty="0" smtClean="0">
                <a:solidFill>
                  <a:srgbClr val="FF0000"/>
                </a:solidFill>
              </a:rPr>
              <a:t>orang tua murid yang aktif dalam kegiatan sekolah</a:t>
            </a:r>
            <a:r>
              <a:rPr lang="id-ID" sz="2800" dirty="0" smtClean="0">
                <a:hlinkClick r:id="rId2" action="ppaction://hlinkfile"/>
              </a:rPr>
              <a:t>.</a:t>
            </a:r>
            <a:endParaRPr lang="en-US" sz="2800" dirty="0"/>
          </a:p>
        </p:txBody>
      </p:sp>
      <p:sp>
        <p:nvSpPr>
          <p:cNvPr id="3" name="Content Placeholder 2"/>
          <p:cNvSpPr>
            <a:spLocks noGrp="1"/>
          </p:cNvSpPr>
          <p:nvPr>
            <p:ph idx="1"/>
          </p:nvPr>
        </p:nvSpPr>
        <p:spPr/>
        <p:txBody>
          <a:bodyPr>
            <a:normAutofit fontScale="70000" lnSpcReduction="20000"/>
          </a:bodyPr>
          <a:lstStyle/>
          <a:p>
            <a:r>
              <a:rPr lang="id-ID" dirty="0" smtClean="0"/>
              <a:t>Di sekolah unggulan dimanapun, selalu melibatkan orang tua dalam kegiatannya. Kontribusi yang paling minimal sekali adalah memberikan pengawasan secara sukarela kepada siswa pada saat istirahat. Pada proses yang intensif, orang tua dilibatkan dalam proses penyusunan kurikulum sekolah sehingga orang tua memiliki tanggung jawab yang sama di rumah dalam mendidik anak sesuai pada tujuan yang telah dirumuskan. Sehingga terjalin sinkronisasi antara pola pendidikan di sekolah dengan pola pendidikan di rumah</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Terima</a:t>
            </a:r>
            <a:r>
              <a:rPr lang="en-US" dirty="0" smtClean="0"/>
              <a:t> </a:t>
            </a:r>
            <a:r>
              <a:rPr lang="en-US" dirty="0" err="1" smtClean="0"/>
              <a:t>kasih</a:t>
            </a:r>
            <a:endParaRPr lang="en-US" dirty="0"/>
          </a:p>
        </p:txBody>
      </p:sp>
      <p:pic>
        <p:nvPicPr>
          <p:cNvPr id="8194" name="Picture 2" descr="C:\Users\Asus\Desktop\IHT\MACAM ANIMASI GIFT\badai laut.gif"/>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2276872"/>
            <a:ext cx="1512168" cy="15121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sus\Desktop\IHT\MACAM ANIMASI GIFT\api_unggu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212976"/>
            <a:ext cx="1468810" cy="146881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Asus\Desktop\IHT\MACAM ANIMASI GIFT\love.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573016"/>
            <a:ext cx="1628775" cy="12573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Asus\Desktop\IHT\MACAM ANIMASI GIFT\menari.gif">
            <a:hlinkClick r:id="rId5" action="ppaction://hlinkfile"/>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467935" y="4187378"/>
            <a:ext cx="1857375" cy="128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50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autumn_presentation2">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Forte"/>
        <a:ea typeface=""/>
        <a:cs typeface=""/>
      </a:majorFont>
      <a:minorFont>
        <a:latin typeface="Fort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autumn_presentation2</Template>
  <TotalTime>113</TotalTime>
  <Words>454</Words>
  <Application>Microsoft Office PowerPoint</Application>
  <PresentationFormat>On-screen Show (4:3)</PresentationFormat>
  <Paragraphs>20</Paragraphs>
  <Slides>10</Slides>
  <Notes>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autumn_presentation2</vt:lpstr>
      <vt:lpstr>8 Kriteria  Sekolah Unggulan</vt:lpstr>
      <vt:lpstr>Pertama, kepemimpinan kepala sekolah yang profesional</vt:lpstr>
      <vt:lpstr>Kedua, guru-guru yang tangguh dan profesional</vt:lpstr>
      <vt:lpstr>Ketiga, memiliki tujuan pencapaian filosofis yang jelas</vt:lpstr>
      <vt:lpstr>Keempat, lingkungan yang kondusif untuk pembelajaran</vt:lpstr>
      <vt:lpstr>Kelima, jaringan organisasi yang baik</vt:lpstr>
      <vt:lpstr>Keenam, kurikulum yang jelas</vt:lpstr>
      <vt:lpstr>Ketujuh, evaluasi belajar yang baik berdasarkan acuan patokan untuk mengetahui apakah tujuan pembelajaran dari kurikulum sudah tercapai</vt:lpstr>
      <vt:lpstr>Kedelapan, partisipasi orang tua murid yang aktif dalam kegiatan sekolah.</vt:lpstr>
      <vt:lpstr>Terima kasih</vt:lpstr>
    </vt:vector>
  </TitlesOfParts>
  <Company>DJP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8 Kriteria  sekolah unggulan</dc:title>
  <dc:creator>Rikpa</dc:creator>
  <cp:lastModifiedBy>Customer</cp:lastModifiedBy>
  <cp:revision>13</cp:revision>
  <dcterms:created xsi:type="dcterms:W3CDTF">2013-08-30T02:27:33Z</dcterms:created>
  <dcterms:modified xsi:type="dcterms:W3CDTF">2013-08-31T23:55:47Z</dcterms:modified>
</cp:coreProperties>
</file>