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43CFDA-8DDD-4F47-960C-FE9F57A14527}" type="datetimeFigureOut">
              <a:rPr lang="id-ID" smtClean="0"/>
              <a:t>13/03/2015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DF93E-8D8E-4A25-95B2-D7FA5AB165C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17944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DF93E-8D8E-4A25-95B2-D7FA5AB165C9}" type="slidenum">
              <a:rPr lang="id-ID" smtClean="0"/>
              <a:t>11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11777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A9640-F9BD-49E1-8075-30BF0CBD9C8D}" type="datetimeFigureOut">
              <a:rPr lang="id-ID" smtClean="0"/>
              <a:t>13/03/2015</a:t>
            </a:fld>
            <a:endParaRPr lang="id-ID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AF51-B382-4508-A733-F2B5847F88A9}" type="slidenum">
              <a:rPr lang="id-ID" smtClean="0"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A9640-F9BD-49E1-8075-30BF0CBD9C8D}" type="datetimeFigureOut">
              <a:rPr lang="id-ID" smtClean="0"/>
              <a:t>13/03/2015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AF51-B382-4508-A733-F2B5847F88A9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A9640-F9BD-49E1-8075-30BF0CBD9C8D}" type="datetimeFigureOut">
              <a:rPr lang="id-ID" smtClean="0"/>
              <a:t>13/03/2015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AF51-B382-4508-A733-F2B5847F88A9}" type="slidenum">
              <a:rPr lang="id-ID" smtClean="0"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A9640-F9BD-49E1-8075-30BF0CBD9C8D}" type="datetimeFigureOut">
              <a:rPr lang="id-ID" smtClean="0"/>
              <a:t>13/03/2015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AF51-B382-4508-A733-F2B5847F88A9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A9640-F9BD-49E1-8075-30BF0CBD9C8D}" type="datetimeFigureOut">
              <a:rPr lang="id-ID" smtClean="0"/>
              <a:t>13/03/2015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AF51-B382-4508-A733-F2B5847F88A9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A9640-F9BD-49E1-8075-30BF0CBD9C8D}" type="datetimeFigureOut">
              <a:rPr lang="id-ID" smtClean="0"/>
              <a:t>13/03/2015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AF51-B382-4508-A733-F2B5847F88A9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A9640-F9BD-49E1-8075-30BF0CBD9C8D}" type="datetimeFigureOut">
              <a:rPr lang="id-ID" smtClean="0"/>
              <a:t>13/03/2015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AF51-B382-4508-A733-F2B5847F88A9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A9640-F9BD-49E1-8075-30BF0CBD9C8D}" type="datetimeFigureOut">
              <a:rPr lang="id-ID" smtClean="0"/>
              <a:t>13/03/2015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AF51-B382-4508-A733-F2B5847F88A9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A9640-F9BD-49E1-8075-30BF0CBD9C8D}" type="datetimeFigureOut">
              <a:rPr lang="id-ID" smtClean="0"/>
              <a:t>13/03/2015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F27AF51-B382-4508-A733-F2B5847F88A9}" type="slidenum">
              <a:rPr lang="id-ID" smtClean="0"/>
              <a:t>‹#›</a:t>
            </a:fld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A9640-F9BD-49E1-8075-30BF0CBD9C8D}" type="datetimeFigureOut">
              <a:rPr lang="id-ID" smtClean="0"/>
              <a:t>13/03/2015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AF51-B382-4508-A733-F2B5847F88A9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A9640-F9BD-49E1-8075-30BF0CBD9C8D}" type="datetimeFigureOut">
              <a:rPr lang="id-ID" smtClean="0"/>
              <a:t>13/03/2015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AF51-B382-4508-A733-F2B5847F88A9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75A9640-F9BD-49E1-8075-30BF0CBD9C8D}" type="datetimeFigureOut">
              <a:rPr lang="id-ID" smtClean="0"/>
              <a:t>13/03/2015</a:t>
            </a:fld>
            <a:endParaRPr lang="id-ID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F27AF51-B382-4508-A733-F2B5847F88A9}" type="slidenum">
              <a:rPr lang="id-ID" smtClean="0"/>
              <a:t>‹#›</a:t>
            </a:fld>
            <a:endParaRPr lang="id-ID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busana%20akhwat.ppt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 smtClean="0"/>
              <a:t>Membangun Komunitas Belajar di Sekolah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 smtClean="0"/>
              <a:t>Al barokah madani </a:t>
            </a:r>
          </a:p>
          <a:p>
            <a:r>
              <a:rPr lang="id-ID" dirty="0" smtClean="0"/>
              <a:t>14 maret 2015</a:t>
            </a:r>
            <a:endParaRPr lang="id-ID" dirty="0"/>
          </a:p>
        </p:txBody>
      </p:sp>
      <p:pic>
        <p:nvPicPr>
          <p:cNvPr id="2050" name="Picture 2" descr="D:\web\logo albarokah teranya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67874"/>
            <a:ext cx="1296144" cy="1605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Backupflashdisk27082014\SEMUA TENTANG ALBAMA\LOGO albarokah madan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665451"/>
            <a:ext cx="149542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45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Definisi Komunitas Belajar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Kumpulan orang-orang yang mempunyai kepentingan sama untuk mengembangkan ilmu dan memperbaiki sikap perilaku.</a:t>
            </a:r>
          </a:p>
          <a:p>
            <a:r>
              <a:rPr lang="id-ID" dirty="0" smtClean="0"/>
              <a:t>Komunitas belajar meniscayakan adanya hubungan interaktif, dialogis, dan komunikatif antara beberapa orang untuk meningkatkan pengetahuan, keterampilan, dan moral.</a:t>
            </a:r>
            <a:endParaRPr lang="id-ID" dirty="0"/>
          </a:p>
        </p:txBody>
      </p:sp>
      <p:pic>
        <p:nvPicPr>
          <p:cNvPr id="1026" name="Picture 2" descr="C:\Users\HP\Pictures\My Clipt Art\Clip Art 1\Clip Art 1\Education\OA1XXX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581128"/>
            <a:ext cx="2496194" cy="1871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8873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Indikator Model Sekolah sebagai Komunitas Belajar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d-ID" dirty="0" smtClean="0"/>
              <a:t>Peningkatan kualitas belajar  anak didik</a:t>
            </a:r>
          </a:p>
          <a:p>
            <a:r>
              <a:rPr lang="id-ID" dirty="0" smtClean="0"/>
              <a:t>Peningkatan yang bersifat terus-menerus</a:t>
            </a:r>
          </a:p>
          <a:p>
            <a:r>
              <a:rPr lang="id-ID" dirty="0" smtClean="0"/>
              <a:t>Peningkatan inovasi dan kreativitas</a:t>
            </a:r>
          </a:p>
          <a:p>
            <a:r>
              <a:rPr lang="id-ID" dirty="0" smtClean="0"/>
              <a:t>Penumbuhan keterampilan dan pemahaman</a:t>
            </a:r>
          </a:p>
          <a:p>
            <a:r>
              <a:rPr lang="id-ID" dirty="0" smtClean="0"/>
              <a:t>Peningkatan tekad dan energi</a:t>
            </a:r>
          </a:p>
          <a:p>
            <a:r>
              <a:rPr lang="id-ID" dirty="0" smtClean="0"/>
              <a:t>Penumbuhan respons terhadap lingkungan luar</a:t>
            </a:r>
          </a:p>
          <a:p>
            <a:r>
              <a:rPr lang="id-ID" dirty="0" smtClean="0"/>
              <a:t>Peningkatan pelatihan dan program pengembangan seluruh anggota komunitas</a:t>
            </a:r>
          </a:p>
          <a:p>
            <a:r>
              <a:rPr lang="id-ID" dirty="0" smtClean="0"/>
              <a:t>Peningkatan peran sekolah dan partisipasi masyarakat yang lebih efektif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3367614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Faktor Penyebab Kebosanan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d-ID" dirty="0" smtClean="0"/>
              <a:t>Metode mengajar  yang monoton</a:t>
            </a:r>
          </a:p>
          <a:p>
            <a:r>
              <a:rPr lang="id-ID" dirty="0" smtClean="0"/>
              <a:t>Anak didik hanya menjadi objek pembelajaran</a:t>
            </a:r>
          </a:p>
          <a:p>
            <a:r>
              <a:rPr lang="id-ID" dirty="0" smtClean="0"/>
              <a:t>Anak didik jarang melakukan praktek</a:t>
            </a:r>
          </a:p>
          <a:p>
            <a:r>
              <a:rPr lang="id-ID" dirty="0" smtClean="0"/>
              <a:t>Ruangan kelas yang hampa</a:t>
            </a:r>
          </a:p>
          <a:p>
            <a:r>
              <a:rPr lang="id-ID" dirty="0" smtClean="0"/>
              <a:t>Masing-masing pihak mengedepankan egoisme</a:t>
            </a:r>
          </a:p>
          <a:p>
            <a:r>
              <a:rPr lang="id-ID" dirty="0" smtClean="0"/>
              <a:t>Jenis mata  pelajaran yang diajarkan</a:t>
            </a:r>
          </a:p>
          <a:p>
            <a:r>
              <a:rPr lang="id-ID" dirty="0" smtClean="0"/>
              <a:t>Kurangnya rangsangan keaktifan anak didik dalam belajar</a:t>
            </a:r>
          </a:p>
          <a:p>
            <a:r>
              <a:rPr lang="id-ID" dirty="0" smtClean="0"/>
              <a:t>Pendekatan yang salah</a:t>
            </a:r>
          </a:p>
          <a:p>
            <a:r>
              <a:rPr lang="id-ID" dirty="0" smtClean="0"/>
              <a:t>Kondisi kejiwaan yang sedang memburuk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14268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Ciri Utama Komunitas Belajar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Dukungan pembelajaran</a:t>
            </a:r>
          </a:p>
          <a:p>
            <a:r>
              <a:rPr lang="id-ID" dirty="0" smtClean="0"/>
              <a:t>Dukungan guru</a:t>
            </a:r>
          </a:p>
          <a:p>
            <a:r>
              <a:rPr lang="id-ID" dirty="0" smtClean="0"/>
              <a:t>Dukungan orang tua</a:t>
            </a:r>
          </a:p>
          <a:p>
            <a:r>
              <a:rPr lang="id-ID" dirty="0" smtClean="0"/>
              <a:t>Dukungan pemimpin</a:t>
            </a:r>
          </a:p>
          <a:p>
            <a:r>
              <a:rPr lang="id-ID" dirty="0" smtClean="0"/>
              <a:t>Budaya kerja sama</a:t>
            </a:r>
            <a:endParaRPr lang="id-ID" dirty="0"/>
          </a:p>
        </p:txBody>
      </p:sp>
      <p:pic>
        <p:nvPicPr>
          <p:cNvPr id="3074" name="Picture 2" descr="C:\Users\HP\Pictures\My Clipt Art\Clip Art 1\Clip Art 1\Education\OA1XXX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80928"/>
            <a:ext cx="3424262" cy="2567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 rot="18963391">
            <a:off x="4333163" y="3452349"/>
            <a:ext cx="41753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stakeholder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4974174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Tujuan Utama Komunitas Belajar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id-ID" sz="11500" dirty="0" smtClean="0"/>
              <a:t>Karya!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666657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Elemen Dasar Komunitas Belajar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Berbagi nilai dan norma mengajar</a:t>
            </a:r>
          </a:p>
          <a:p>
            <a:r>
              <a:rPr lang="id-ID" dirty="0" smtClean="0"/>
              <a:t>Fokus secara kolektif terhadap belajar anak didik</a:t>
            </a:r>
          </a:p>
          <a:p>
            <a:r>
              <a:rPr lang="id-ID" dirty="0" smtClean="0"/>
              <a:t>Kolaborasi mengajar</a:t>
            </a:r>
          </a:p>
          <a:p>
            <a:r>
              <a:rPr lang="id-ID" dirty="0" smtClean="0"/>
              <a:t>Deprivatisasi praktis mengajar</a:t>
            </a:r>
          </a:p>
          <a:p>
            <a:r>
              <a:rPr lang="id-ID" dirty="0" smtClean="0"/>
              <a:t>Dialog reflektif usai pembelajaran</a:t>
            </a:r>
            <a:endParaRPr lang="id-ID" dirty="0"/>
          </a:p>
        </p:txBody>
      </p:sp>
      <p:pic>
        <p:nvPicPr>
          <p:cNvPr id="4098" name="Picture 2" descr="C:\Users\HP\Pictures\My Clipt Art\Clip Art 1\Clip Art 1\Education\OA1XXX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347343"/>
            <a:ext cx="2808312" cy="2105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982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Strategi Membentuk KB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d-ID" dirty="0" smtClean="0"/>
              <a:t>Kartu Pengelompokan</a:t>
            </a:r>
          </a:p>
          <a:p>
            <a:r>
              <a:rPr lang="id-ID" i="1" dirty="0" smtClean="0"/>
              <a:t>Puzzle</a:t>
            </a:r>
          </a:p>
          <a:p>
            <a:r>
              <a:rPr lang="id-ID" dirty="0" smtClean="0"/>
              <a:t>Menemukan sahabat dan keluarga fiktif terkenal</a:t>
            </a:r>
          </a:p>
          <a:p>
            <a:r>
              <a:rPr lang="id-ID" dirty="0" smtClean="0"/>
              <a:t>Label nama</a:t>
            </a:r>
          </a:p>
          <a:p>
            <a:r>
              <a:rPr lang="id-ID" dirty="0" smtClean="0"/>
              <a:t>Hari kelahiran</a:t>
            </a:r>
          </a:p>
          <a:p>
            <a:r>
              <a:rPr lang="id-ID" dirty="0" smtClean="0"/>
              <a:t>Kartu remi</a:t>
            </a:r>
          </a:p>
          <a:p>
            <a:r>
              <a:rPr lang="id-ID" dirty="0" smtClean="0"/>
              <a:t>Sebut angka</a:t>
            </a:r>
          </a:p>
          <a:p>
            <a:r>
              <a:rPr lang="id-ID" dirty="0" smtClean="0"/>
              <a:t>Rasa permen</a:t>
            </a:r>
          </a:p>
          <a:p>
            <a:r>
              <a:rPr lang="id-ID" dirty="0" smtClean="0"/>
              <a:t>Pilih benda-benda yang mirip</a:t>
            </a:r>
          </a:p>
          <a:p>
            <a:r>
              <a:rPr lang="id-ID" dirty="0" smtClean="0"/>
              <a:t>Materi siswa</a:t>
            </a:r>
            <a:endParaRPr lang="id-ID" dirty="0"/>
          </a:p>
        </p:txBody>
      </p:sp>
      <p:pic>
        <p:nvPicPr>
          <p:cNvPr id="5122" name="Picture 2" descr="C:\Users\HP\Pictures\My Clipt Art\Clip Art 1\Clip Art 1\Education\OA1XXX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468989"/>
            <a:ext cx="3456384" cy="259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231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Strategi Mengembangkan KB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Pengadaan sumber belajar dan media belajar</a:t>
            </a:r>
          </a:p>
          <a:p>
            <a:r>
              <a:rPr lang="id-ID" dirty="0" smtClean="0"/>
              <a:t>Mengurangi ceramah</a:t>
            </a:r>
          </a:p>
          <a:p>
            <a:r>
              <a:rPr lang="id-ID" dirty="0" smtClean="0"/>
              <a:t>Diskusi</a:t>
            </a:r>
          </a:p>
          <a:p>
            <a:r>
              <a:rPr lang="id-ID" dirty="0" smtClean="0"/>
              <a:t>Tugas</a:t>
            </a:r>
          </a:p>
          <a:p>
            <a:r>
              <a:rPr lang="id-ID" dirty="0" smtClean="0"/>
              <a:t>Eksperimen atau kegiatan ilmiah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1083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KB serta Keseimbangan Otak Kaki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Kecerdasan Intelektual, Emosional, dan Spritual</a:t>
            </a:r>
          </a:p>
          <a:p>
            <a:r>
              <a:rPr lang="id-ID" dirty="0" smtClean="0"/>
              <a:t>Keseimbangan otak kanan kiri</a:t>
            </a:r>
            <a:endParaRPr lang="id-ID" dirty="0"/>
          </a:p>
        </p:txBody>
      </p:sp>
      <p:pic>
        <p:nvPicPr>
          <p:cNvPr id="6146" name="Picture 2" descr="C:\Users\HP\Pictures\My Clipt Art\Clip Art 1\Clip Art 1\Education\OA4DX18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348176"/>
            <a:ext cx="3993356" cy="3072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773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Keseimbangan Otak Kaki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Mendengarkan musik</a:t>
            </a:r>
          </a:p>
          <a:p>
            <a:r>
              <a:rPr lang="id-ID" dirty="0" smtClean="0"/>
              <a:t>Menggunakan kedua bagian tubuh dengan sama baiknya</a:t>
            </a:r>
          </a:p>
          <a:p>
            <a:r>
              <a:rPr lang="id-ID" dirty="0" smtClean="0"/>
              <a:t>Memberikan stimulasi dan kegiatan beragam</a:t>
            </a:r>
          </a:p>
          <a:p>
            <a:r>
              <a:rPr lang="id-ID" dirty="0" smtClean="0"/>
              <a:t>Menggunakan alat peraga dan optimalisasi pancaindera</a:t>
            </a:r>
          </a:p>
          <a:p>
            <a:r>
              <a:rPr lang="id-ID" dirty="0" smtClean="0">
                <a:hlinkClick r:id="rId3" action="ppaction://hlinkpres?slideindex=1&amp;slidetitle="/>
              </a:rPr>
              <a:t>Membiasakan rapi dan disiplin</a:t>
            </a:r>
            <a:endParaRPr lang="id-ID" dirty="0" smtClean="0"/>
          </a:p>
          <a:p>
            <a:r>
              <a:rPr lang="id-ID" dirty="0" smtClean="0"/>
              <a:t>Melatih daya tahan terhadap rasa kecewa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62766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Kondisi Terjadinya Keseimbangan Otak Kaki dengan KB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Menghindari dominasi</a:t>
            </a:r>
          </a:p>
          <a:p>
            <a:r>
              <a:rPr lang="id-ID" dirty="0" smtClean="0"/>
              <a:t>Menciptakan iklim keterbukaan</a:t>
            </a:r>
          </a:p>
          <a:p>
            <a:r>
              <a:rPr lang="id-ID" dirty="0" smtClean="0"/>
              <a:t>Adanya rotasi pemimpin kelompok</a:t>
            </a:r>
          </a:p>
          <a:p>
            <a:r>
              <a:rPr lang="id-ID" dirty="0" smtClean="0"/>
              <a:t>Tidak ada diskriminasi</a:t>
            </a:r>
          </a:p>
          <a:p>
            <a:r>
              <a:rPr lang="id-ID" dirty="0" smtClean="0"/>
              <a:t>Membangun rasa empati</a:t>
            </a:r>
            <a:endParaRPr lang="id-ID" dirty="0"/>
          </a:p>
        </p:txBody>
      </p:sp>
      <p:pic>
        <p:nvPicPr>
          <p:cNvPr id="7171" name="Picture 3" descr="C:\Users\HP\Pictures\My Clipt Art\Clip Art 1\Clip Art 1\Education\OA5X12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582" y="3573016"/>
            <a:ext cx="19431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12406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Kualifikasi Guru KB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Sosok Ilmuwan</a:t>
            </a:r>
          </a:p>
          <a:p>
            <a:r>
              <a:rPr lang="id-ID" dirty="0" smtClean="0"/>
              <a:t>Sosok Edukator</a:t>
            </a:r>
          </a:p>
          <a:p>
            <a:r>
              <a:rPr lang="id-ID" dirty="0" smtClean="0"/>
              <a:t>Sosok Organisator</a:t>
            </a:r>
          </a:p>
          <a:p>
            <a:r>
              <a:rPr lang="id-ID" dirty="0" smtClean="0"/>
              <a:t>Sosok Motivator</a:t>
            </a:r>
          </a:p>
          <a:p>
            <a:r>
              <a:rPr lang="id-ID" dirty="0" smtClean="0"/>
              <a:t>Sosok Dinamisator</a:t>
            </a:r>
          </a:p>
          <a:p>
            <a:r>
              <a:rPr lang="id-ID" dirty="0" smtClean="0"/>
              <a:t>Sosok Inovator</a:t>
            </a:r>
          </a:p>
          <a:p>
            <a:r>
              <a:rPr lang="id-ID" dirty="0" smtClean="0"/>
              <a:t>Sosok Evaluator</a:t>
            </a:r>
          </a:p>
          <a:p>
            <a:endParaRPr lang="id-ID" dirty="0"/>
          </a:p>
        </p:txBody>
      </p:sp>
      <p:pic>
        <p:nvPicPr>
          <p:cNvPr id="8194" name="Picture 2" descr="C:\Users\HP\Pictures\My Clipt Art\Clip Art 1\Clip Art 1\Education\OA1XXX8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650" y="1982788"/>
            <a:ext cx="4614863" cy="346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527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Strategi Menumbuhkan Motivasi Belajar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Menjelaskan tujuan belajar kepada peserta didik</a:t>
            </a:r>
          </a:p>
          <a:p>
            <a:r>
              <a:rPr lang="id-ID" dirty="0" smtClean="0"/>
              <a:t>Memberi angka</a:t>
            </a:r>
          </a:p>
          <a:p>
            <a:r>
              <a:rPr lang="id-ID" dirty="0" smtClean="0"/>
              <a:t>Memberikan hadiah</a:t>
            </a:r>
          </a:p>
          <a:p>
            <a:r>
              <a:rPr lang="id-ID" dirty="0" smtClean="0"/>
              <a:t>Menciptakan suasana kompetitif</a:t>
            </a:r>
          </a:p>
          <a:p>
            <a:r>
              <a:rPr lang="id-ID" dirty="0" smtClean="0"/>
              <a:t>Memberikan pujian</a:t>
            </a:r>
          </a:p>
          <a:p>
            <a:r>
              <a:rPr lang="id-ID" dirty="0" smtClean="0"/>
              <a:t>Memberikan hukuman</a:t>
            </a:r>
          </a:p>
          <a:p>
            <a:r>
              <a:rPr lang="id-ID" dirty="0" smtClean="0"/>
              <a:t>Memberikan dorongan</a:t>
            </a:r>
          </a:p>
          <a:p>
            <a:r>
              <a:rPr lang="id-ID" dirty="0" smtClean="0"/>
              <a:t>Memberi ulangan</a:t>
            </a:r>
          </a:p>
          <a:p>
            <a:r>
              <a:rPr lang="id-ID" dirty="0" smtClean="0"/>
              <a:t>Mengetahui hasil</a:t>
            </a:r>
            <a:endParaRPr lang="id-ID" dirty="0"/>
          </a:p>
        </p:txBody>
      </p:sp>
      <p:pic>
        <p:nvPicPr>
          <p:cNvPr id="9218" name="Picture 2" descr="C:\Users\HP\Pictures\My Clipt Art\Clip Art 1\Clip Art 1\Education\OA5X00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581" y="4294212"/>
            <a:ext cx="251460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614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Prinsip Motivasi Belajar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Prinsip latar atau konteks</a:t>
            </a:r>
          </a:p>
          <a:p>
            <a:r>
              <a:rPr lang="id-ID" dirty="0" smtClean="0"/>
              <a:t>Prinsip keterarahan pada titik pusat atau fokus tertentu</a:t>
            </a:r>
          </a:p>
          <a:p>
            <a:r>
              <a:rPr lang="id-ID" dirty="0" smtClean="0"/>
              <a:t>Prinsip belajar sambil bekerja</a:t>
            </a:r>
          </a:p>
          <a:p>
            <a:r>
              <a:rPr lang="id-ID" dirty="0" smtClean="0"/>
              <a:t>Prinsip hubungan sosial atau sosialisasi</a:t>
            </a:r>
          </a:p>
          <a:p>
            <a:r>
              <a:rPr lang="id-ID" dirty="0" smtClean="0"/>
              <a:t>Prinsip perbedaan perorangan atau individualisasi</a:t>
            </a:r>
          </a:p>
          <a:p>
            <a:r>
              <a:rPr lang="id-ID" dirty="0" smtClean="0"/>
              <a:t>Prinsip menemukan</a:t>
            </a:r>
          </a:p>
          <a:p>
            <a:r>
              <a:rPr lang="id-ID" dirty="0" smtClean="0"/>
              <a:t>Prinsip pemecahan masalah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36405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Kendala dalam Membangun KB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Kendurnya semangat belajar anak didik</a:t>
            </a:r>
          </a:p>
          <a:p>
            <a:r>
              <a:rPr lang="id-ID" dirty="0" smtClean="0"/>
              <a:t>Sulitnya mencari pembimbing yang ulet</a:t>
            </a:r>
          </a:p>
          <a:p>
            <a:r>
              <a:rPr lang="id-ID" dirty="0" smtClean="0"/>
              <a:t>Keluarga yang kurang mendukung</a:t>
            </a:r>
          </a:p>
          <a:p>
            <a:r>
              <a:rPr lang="id-ID" dirty="0" smtClean="0"/>
              <a:t>Lingkungan masyarakat yang tidak mendukung</a:t>
            </a:r>
          </a:p>
          <a:p>
            <a:r>
              <a:rPr lang="id-ID" dirty="0" smtClean="0"/>
              <a:t>Anggaran yang kurang memadai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6400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:\Backupflashdisk27082014\SEMUA TENTANG ALBAMA\LOGO albarokah madan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268760"/>
            <a:ext cx="4608512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Kiat Sukses Membangun KB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d-ID" dirty="0" smtClean="0"/>
              <a:t>Memberdayakan guru</a:t>
            </a:r>
          </a:p>
          <a:p>
            <a:r>
              <a:rPr lang="id-ID" dirty="0" smtClean="0"/>
              <a:t>Optimalisasi  </a:t>
            </a:r>
            <a:r>
              <a:rPr lang="id-ID" i="1" dirty="0"/>
              <a:t>a</a:t>
            </a:r>
            <a:r>
              <a:rPr lang="id-ID" i="1" dirty="0" smtClean="0"/>
              <a:t>ctive learning</a:t>
            </a:r>
          </a:p>
          <a:p>
            <a:r>
              <a:rPr lang="id-ID" dirty="0" smtClean="0"/>
              <a:t>Optimalisasi organisasi di sekolah</a:t>
            </a:r>
          </a:p>
          <a:p>
            <a:r>
              <a:rPr lang="id-ID" dirty="0" smtClean="0"/>
              <a:t>Membuat klub sesuai bakat dan minat anak didik</a:t>
            </a:r>
          </a:p>
          <a:p>
            <a:r>
              <a:rPr lang="id-ID" dirty="0" smtClean="0"/>
              <a:t>Membuat kompetensi dasar anak didik</a:t>
            </a:r>
          </a:p>
          <a:p>
            <a:r>
              <a:rPr lang="id-ID" dirty="0" smtClean="0"/>
              <a:t>Studi banding ke lembaga kursus, bimbingan belajar, dan sekolah lain</a:t>
            </a:r>
          </a:p>
          <a:p>
            <a:r>
              <a:rPr lang="id-ID" dirty="0" smtClean="0"/>
              <a:t>Membuat saran dan lingkungan yang kondusif</a:t>
            </a:r>
          </a:p>
          <a:p>
            <a:r>
              <a:rPr lang="id-ID" dirty="0" smtClean="0"/>
              <a:t>Fungsionalisasi perpustakaan</a:t>
            </a:r>
          </a:p>
          <a:p>
            <a:r>
              <a:rPr lang="id-ID" dirty="0" smtClean="0"/>
              <a:t>Optimalisasi kegiatan ekstrakurikuler</a:t>
            </a:r>
          </a:p>
          <a:p>
            <a:r>
              <a:rPr lang="id-ID" dirty="0" smtClean="0"/>
              <a:t>Membangun pusat penelitian dan pengembangan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7321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9 Langkah Menuju Sukses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d-ID" dirty="0" smtClean="0"/>
              <a:t>Menentukan tujuan yang jelas</a:t>
            </a:r>
          </a:p>
          <a:p>
            <a:r>
              <a:rPr lang="id-ID" dirty="0" smtClean="0"/>
              <a:t>Membuat perencanaan dan penjadwalan</a:t>
            </a:r>
          </a:p>
          <a:p>
            <a:r>
              <a:rPr lang="id-ID" dirty="0" smtClean="0"/>
              <a:t>Melakukan aksi secara konsisten</a:t>
            </a:r>
          </a:p>
          <a:p>
            <a:r>
              <a:rPr lang="id-ID" dirty="0" smtClean="0"/>
              <a:t>Mempunyai </a:t>
            </a:r>
            <a:r>
              <a:rPr lang="id-ID" i="1" dirty="0" smtClean="0"/>
              <a:t>power reading</a:t>
            </a:r>
          </a:p>
          <a:p>
            <a:r>
              <a:rPr lang="id-ID" dirty="0" smtClean="0"/>
              <a:t>Mempunyai </a:t>
            </a:r>
            <a:r>
              <a:rPr lang="id-ID" i="1" dirty="0" smtClean="0"/>
              <a:t>mind mapping</a:t>
            </a:r>
          </a:p>
          <a:p>
            <a:r>
              <a:rPr lang="id-ID" dirty="0" smtClean="0"/>
              <a:t>Memiliki daya ingat super</a:t>
            </a:r>
          </a:p>
          <a:p>
            <a:r>
              <a:rPr lang="id-ID" dirty="0" smtClean="0"/>
              <a:t>Menerapkan teori yang ada dan </a:t>
            </a:r>
            <a:r>
              <a:rPr lang="id-ID" smtClean="0"/>
              <a:t>mengaktifkan </a:t>
            </a:r>
            <a:r>
              <a:rPr lang="id-ID" smtClean="0"/>
              <a:t>kemampuan </a:t>
            </a:r>
            <a:r>
              <a:rPr lang="id-ID" dirty="0" smtClean="0"/>
              <a:t>berpikir secara maksimal</a:t>
            </a:r>
          </a:p>
          <a:p>
            <a:r>
              <a:rPr lang="id-ID" dirty="0" smtClean="0"/>
              <a:t>Mempersiapkan ujian</a:t>
            </a:r>
          </a:p>
          <a:p>
            <a:r>
              <a:rPr lang="id-ID" dirty="0" smtClean="0"/>
              <a:t>Melaksanakan </a:t>
            </a:r>
            <a:r>
              <a:rPr lang="id-ID" dirty="0" smtClean="0"/>
              <a:t>ujian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20429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HP\Pictures\My Clipt Art\Clip Art 1\Clip Art 1\Education\OA4DXX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484784"/>
            <a:ext cx="3023096" cy="391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Rectangle 3"/>
          <p:cNvSpPr/>
          <p:nvPr/>
        </p:nvSpPr>
        <p:spPr>
          <a:xfrm rot="20332865">
            <a:off x="631380" y="2257230"/>
            <a:ext cx="7881260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6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Belajar Cemerlang,</a:t>
            </a:r>
          </a:p>
          <a:p>
            <a:pPr algn="ctr"/>
            <a:r>
              <a:rPr lang="id-ID" sz="6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Prestasi Gemilang!</a:t>
            </a:r>
            <a:endParaRPr lang="en-US" sz="6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694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164</TotalTime>
  <Words>516</Words>
  <Application>Microsoft Office PowerPoint</Application>
  <PresentationFormat>On-screen Show (4:3)</PresentationFormat>
  <Paragraphs>129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Flow</vt:lpstr>
      <vt:lpstr>Membangun Komunitas Belajar di Sekolah</vt:lpstr>
      <vt:lpstr>Definisi Komunitas Belajar</vt:lpstr>
      <vt:lpstr>Indikator Model Sekolah sebagai Komunitas Belajar</vt:lpstr>
      <vt:lpstr>Faktor Penyebab Kebosanan</vt:lpstr>
      <vt:lpstr>Ciri Utama Komunitas Belajar</vt:lpstr>
      <vt:lpstr>Tujuan Utama Komunitas Belajar</vt:lpstr>
      <vt:lpstr>Elemen Dasar Komunitas Belajar</vt:lpstr>
      <vt:lpstr>Strategi Membentuk KB</vt:lpstr>
      <vt:lpstr>Strategi Mengembangkan KB</vt:lpstr>
      <vt:lpstr>KB serta Keseimbangan Otak Kaki</vt:lpstr>
      <vt:lpstr>Keseimbangan Otak Kaki</vt:lpstr>
      <vt:lpstr>Kondisi Terjadinya Keseimbangan Otak Kaki dengan KB </vt:lpstr>
      <vt:lpstr>Kualifikasi Guru KB</vt:lpstr>
      <vt:lpstr>Strategi Menumbuhkan Motivasi Belajar</vt:lpstr>
      <vt:lpstr>Prinsip Motivasi Belajar</vt:lpstr>
      <vt:lpstr>Kendala dalam Membangun KB</vt:lpstr>
      <vt:lpstr>Kiat Sukses Membangun KB</vt:lpstr>
      <vt:lpstr>9 Langkah Menuju Sukses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Membangun Komunitas Belajar di Sekolah</dc:title>
  <dc:creator>HP</dc:creator>
  <cp:lastModifiedBy>HP</cp:lastModifiedBy>
  <cp:revision>17</cp:revision>
  <dcterms:created xsi:type="dcterms:W3CDTF">2015-03-12T02:57:37Z</dcterms:created>
  <dcterms:modified xsi:type="dcterms:W3CDTF">2015-03-13T04:02:18Z</dcterms:modified>
</cp:coreProperties>
</file>