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90" r:id="rId4"/>
    <p:sldId id="258" r:id="rId5"/>
    <p:sldId id="259" r:id="rId6"/>
    <p:sldId id="261" r:id="rId7"/>
    <p:sldId id="263" r:id="rId8"/>
    <p:sldId id="264" r:id="rId9"/>
    <p:sldId id="309" r:id="rId10"/>
    <p:sldId id="310" r:id="rId11"/>
    <p:sldId id="265" r:id="rId12"/>
    <p:sldId id="277" r:id="rId13"/>
    <p:sldId id="279" r:id="rId14"/>
    <p:sldId id="278" r:id="rId15"/>
    <p:sldId id="329" r:id="rId16"/>
    <p:sldId id="332" r:id="rId17"/>
    <p:sldId id="324" r:id="rId18"/>
    <p:sldId id="293" r:id="rId19"/>
    <p:sldId id="295" r:id="rId20"/>
    <p:sldId id="302" r:id="rId21"/>
    <p:sldId id="296" r:id="rId22"/>
    <p:sldId id="288" r:id="rId23"/>
    <p:sldId id="327" r:id="rId24"/>
    <p:sldId id="312" r:id="rId25"/>
    <p:sldId id="313" r:id="rId26"/>
    <p:sldId id="314" r:id="rId27"/>
    <p:sldId id="315" r:id="rId28"/>
    <p:sldId id="316" r:id="rId29"/>
    <p:sldId id="317" r:id="rId30"/>
    <p:sldId id="304" r:id="rId31"/>
    <p:sldId id="297" r:id="rId32"/>
    <p:sldId id="305" r:id="rId33"/>
    <p:sldId id="326" r:id="rId34"/>
    <p:sldId id="306" r:id="rId35"/>
    <p:sldId id="300" r:id="rId36"/>
    <p:sldId id="292" r:id="rId37"/>
    <p:sldId id="325" r:id="rId38"/>
    <p:sldId id="280" r:id="rId39"/>
    <p:sldId id="281" r:id="rId40"/>
    <p:sldId id="282" r:id="rId41"/>
    <p:sldId id="283" r:id="rId42"/>
    <p:sldId id="284" r:id="rId43"/>
    <p:sldId id="340" r:id="rId44"/>
    <p:sldId id="330" r:id="rId45"/>
    <p:sldId id="331" r:id="rId46"/>
    <p:sldId id="328" r:id="rId47"/>
    <p:sldId id="270" r:id="rId48"/>
    <p:sldId id="333" r:id="rId49"/>
    <p:sldId id="334" r:id="rId50"/>
    <p:sldId id="335" r:id="rId51"/>
    <p:sldId id="336" r:id="rId52"/>
    <p:sldId id="337" r:id="rId53"/>
    <p:sldId id="338" r:id="rId54"/>
    <p:sldId id="339" r:id="rId55"/>
    <p:sldId id="342" r:id="rId56"/>
    <p:sldId id="343" r:id="rId57"/>
    <p:sldId id="271" r:id="rId58"/>
    <p:sldId id="273" r:id="rId59"/>
    <p:sldId id="274" r:id="rId6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2244" y="-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5FA4E-BEF5-49D3-A4F3-47257EBA6A85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F89E1-382A-4EC6-915A-5C22AD52F2E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2499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9E1-382A-4EC6-915A-5C22AD52F2E7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4473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86388C-E5C6-436A-BBBE-7E415AC26511}" type="slidenum">
              <a:rPr lang="id-ID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id-ID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86388C-E5C6-436A-BBBE-7E415AC26511}" type="slidenum">
              <a:rPr lang="id-ID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id-ID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A8D9F8-7BDE-428E-9E75-70191A38641A}" type="slidenum">
              <a:rPr lang="id-ID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id-ID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1B550C-1A0A-4588-87E5-3AE3046F1715}" type="slidenum">
              <a:rPr lang="id-ID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id-ID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7AD096-E8FC-42D7-8263-A5D72372D409}" type="slidenum">
              <a:rPr lang="id-ID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id-ID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D6DEBF-5CD5-4990-800D-4AE05426C6A3}" type="slidenum">
              <a:rPr lang="id-ID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id-ID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387470-E393-4054-96A1-E9B0E0BE8376}" type="slidenum">
              <a:rPr lang="id-ID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id-ID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5DD237-122E-4FA1-B9BF-1CA2C00F099F}" type="slidenum">
              <a:rPr lang="id-ID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id-ID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A68C812-B9F8-4C9E-9CBE-334432CD7166}" type="slidenum">
              <a:rPr 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smtClean="0">
              <a:latin typeface="Calibri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19265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8939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24205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969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63509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7285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1673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290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5903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117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8216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95029-6181-4762-A0B4-D522BBAF4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1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25B12-63DE-4930-95B1-32675BF99404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D16B3-EA30-4D1D-95E5-6ED1D28CE4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5330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Otak%20Atik%20Otak.pptx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Modalitas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 smtClean="0"/>
              <a:t>diri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869160"/>
            <a:ext cx="6400800" cy="1273696"/>
          </a:xfrm>
        </p:spPr>
        <p:txBody>
          <a:bodyPr>
            <a:normAutofit/>
          </a:bodyPr>
          <a:lstStyle/>
          <a:p>
            <a:r>
              <a:rPr lang="id-ID" b="1" dirty="0" smtClean="0">
                <a:solidFill>
                  <a:schemeClr val="tx1"/>
                </a:solidFill>
              </a:rPr>
              <a:t>Albama Study Centre</a:t>
            </a:r>
          </a:p>
          <a:p>
            <a:r>
              <a:rPr lang="id-ID" b="1" dirty="0" smtClean="0">
                <a:solidFill>
                  <a:schemeClr val="tx1"/>
                </a:solidFill>
              </a:rPr>
              <a:t>2015</a:t>
            </a:r>
            <a:endParaRPr lang="id-ID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10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id-ID" sz="3600" dirty="0" smtClean="0"/>
              <a:t>Mengapa nilai saya selalu rendah padahal saya sudah belajar mati-matian?</a:t>
            </a:r>
          </a:p>
          <a:p>
            <a:pPr>
              <a:lnSpc>
                <a:spcPct val="150000"/>
              </a:lnSpc>
            </a:pPr>
            <a:r>
              <a:rPr lang="id-ID" sz="3600" dirty="0" smtClean="0"/>
              <a:t>Bagaimana agar nilai saya baik?</a:t>
            </a:r>
          </a:p>
          <a:p>
            <a:pPr>
              <a:lnSpc>
                <a:spcPct val="150000"/>
              </a:lnSpc>
            </a:pPr>
            <a:r>
              <a:rPr lang="id-ID" sz="3600" dirty="0" smtClean="0"/>
              <a:t>Bagaimana agar saya bisa belajar dengan efektif?</a:t>
            </a:r>
            <a:endParaRPr lang="id-ID" sz="3600" dirty="0"/>
          </a:p>
        </p:txBody>
      </p:sp>
      <p:pic>
        <p:nvPicPr>
          <p:cNvPr id="4098" name="Picture 2" descr="Hasil gambar untuk doa sebelum belajar di sekol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114494"/>
            <a:ext cx="4572508" cy="274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1785"/>
            <a:ext cx="2771800" cy="245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161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800" dirty="0" smtClean="0"/>
              <a:t>Dia lebih pintar </a:t>
            </a:r>
          </a:p>
          <a:p>
            <a:pPr marL="0" indent="0" algn="ctr">
              <a:buNone/>
            </a:pPr>
            <a:r>
              <a:rPr lang="id-ID" sz="4800" dirty="0" smtClean="0"/>
              <a:t>atau </a:t>
            </a:r>
          </a:p>
          <a:p>
            <a:pPr marL="0" indent="0" algn="ctr">
              <a:buNone/>
            </a:pPr>
            <a:r>
              <a:rPr lang="id-ID" sz="4800" dirty="0" smtClean="0"/>
              <a:t>cara belajarku yang tidak tepat?????</a:t>
            </a:r>
            <a:endParaRPr lang="id-ID" sz="4800" dirty="0"/>
          </a:p>
        </p:txBody>
      </p:sp>
    </p:spTree>
    <p:extLst>
      <p:ext uri="{BB962C8B-B14F-4D97-AF65-F5344CB8AC3E}">
        <p14:creationId xmlns:p14="http://schemas.microsoft.com/office/powerpoint/2010/main" val="339044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SOLU</a:t>
            </a:r>
            <a:r>
              <a:rPr lang="id-ID" dirty="0" smtClean="0"/>
              <a:t>S</a:t>
            </a:r>
            <a:r>
              <a:rPr lang="en-US" dirty="0" smtClean="0"/>
              <a:t>IN</a:t>
            </a:r>
            <a:r>
              <a:rPr lang="id-ID" dirty="0" smtClean="0"/>
              <a:t>YA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Learning HOW to LEARN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05000"/>
            <a:ext cx="8229600" cy="4525963"/>
          </a:xfrm>
        </p:spPr>
        <p:txBody>
          <a:bodyPr/>
          <a:lstStyle/>
          <a:p>
            <a:pPr algn="r"/>
            <a:r>
              <a:rPr lang="en-US" dirty="0" smtClean="0"/>
              <a:t>Effective learning</a:t>
            </a:r>
          </a:p>
          <a:p>
            <a:pPr algn="r"/>
            <a:r>
              <a:rPr lang="en-US" dirty="0" smtClean="0"/>
              <a:t>Speed reading</a:t>
            </a:r>
          </a:p>
          <a:p>
            <a:pPr algn="r"/>
            <a:r>
              <a:rPr lang="en-US" dirty="0" smtClean="0"/>
              <a:t>Effective writing</a:t>
            </a:r>
          </a:p>
          <a:p>
            <a:pPr algn="r"/>
            <a:r>
              <a:rPr lang="en-US" dirty="0" smtClean="0"/>
              <a:t>Creative Thinking</a:t>
            </a:r>
          </a:p>
          <a:p>
            <a:pPr algn="r"/>
            <a:r>
              <a:rPr lang="en-US" dirty="0" smtClean="0"/>
              <a:t>Etc.</a:t>
            </a:r>
          </a:p>
          <a:p>
            <a:endParaRPr lang="id-ID" dirty="0"/>
          </a:p>
        </p:txBody>
      </p:sp>
      <p:pic>
        <p:nvPicPr>
          <p:cNvPr id="4" name="Picture 4" descr="AMID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905000"/>
            <a:ext cx="190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20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Effective Learning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i="1" dirty="0" err="1" smtClean="0">
                <a:latin typeface="Tw Cen MT Condensed Extra Bold" pitchFamily="34" charset="0"/>
              </a:rPr>
              <a:t>Iqra</a:t>
            </a:r>
            <a:r>
              <a:rPr lang="en-US" i="1" dirty="0" smtClean="0">
                <a:latin typeface="Tw Cen MT Condensed Extra Bold" pitchFamily="34" charset="0"/>
              </a:rPr>
              <a:t> </a:t>
            </a:r>
            <a:r>
              <a:rPr lang="en-US" i="1" dirty="0" err="1" smtClean="0">
                <a:latin typeface="Tw Cen MT Condensed Extra Bold" pitchFamily="34" charset="0"/>
              </a:rPr>
              <a:t>bismi</a:t>
            </a:r>
            <a:r>
              <a:rPr lang="en-US" i="1" dirty="0" smtClean="0">
                <a:latin typeface="Tw Cen MT Condensed Extra Bold" pitchFamily="34" charset="0"/>
              </a:rPr>
              <a:t> </a:t>
            </a:r>
            <a:r>
              <a:rPr lang="en-US" i="1" dirty="0" err="1" smtClean="0">
                <a:latin typeface="Tw Cen MT Condensed Extra Bold" pitchFamily="34" charset="0"/>
              </a:rPr>
              <a:t>rabbika</a:t>
            </a:r>
            <a:endParaRPr lang="en-US" i="1" dirty="0" smtClean="0">
              <a:latin typeface="Tw Cen MT Condensed Extra Bold" pitchFamily="34" charset="0"/>
            </a:endParaRP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dirty="0" err="1" smtClean="0">
                <a:latin typeface="Tw Cen MT Condensed Extra Bold" pitchFamily="34" charset="0"/>
              </a:rPr>
              <a:t>Merencanakan</a:t>
            </a:r>
            <a:r>
              <a:rPr lang="en-US" dirty="0" smtClean="0">
                <a:latin typeface="Tw Cen MT Condensed Extra Bold" pitchFamily="34" charset="0"/>
              </a:rPr>
              <a:t> </a:t>
            </a:r>
            <a:r>
              <a:rPr lang="en-US" dirty="0" err="1" smtClean="0">
                <a:latin typeface="Tw Cen MT Condensed Extra Bold" pitchFamily="34" charset="0"/>
              </a:rPr>
              <a:t>Belajar</a:t>
            </a:r>
            <a:endParaRPr lang="en-US" dirty="0" smtClean="0">
              <a:latin typeface="Tw Cen MT Condensed Extra Bold" pitchFamily="34" charset="0"/>
            </a:endParaRP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dirty="0" smtClean="0">
                <a:latin typeface="Tw Cen MT Condensed Extra Bold" pitchFamily="34" charset="0"/>
              </a:rPr>
              <a:t>AMBAK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dirty="0" err="1" smtClean="0">
                <a:latin typeface="Tw Cen MT Condensed Extra Bold" pitchFamily="34" charset="0"/>
              </a:rPr>
              <a:t>Temukan</a:t>
            </a:r>
            <a:r>
              <a:rPr lang="en-US" dirty="0" smtClean="0">
                <a:latin typeface="Tw Cen MT Condensed Extra Bold" pitchFamily="34" charset="0"/>
              </a:rPr>
              <a:t> Gaya </a:t>
            </a:r>
            <a:r>
              <a:rPr lang="en-US" dirty="0" err="1" smtClean="0">
                <a:latin typeface="Tw Cen MT Condensed Extra Bold" pitchFamily="34" charset="0"/>
              </a:rPr>
              <a:t>Belajar</a:t>
            </a:r>
            <a:r>
              <a:rPr lang="en-US" dirty="0" smtClean="0">
                <a:latin typeface="Tw Cen MT Condensed Extra Bold" pitchFamily="34" charset="0"/>
              </a:rPr>
              <a:t> </a:t>
            </a:r>
            <a:r>
              <a:rPr lang="en-US" dirty="0" err="1" smtClean="0">
                <a:latin typeface="Tw Cen MT Condensed Extra Bold" pitchFamily="34" charset="0"/>
              </a:rPr>
              <a:t>Anda</a:t>
            </a:r>
            <a:r>
              <a:rPr lang="en-US" dirty="0" smtClean="0">
                <a:latin typeface="Tw Cen MT Condensed Extra Bold" pitchFamily="34" charset="0"/>
              </a:rPr>
              <a:t>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dirty="0" err="1" smtClean="0">
                <a:latin typeface="Tw Cen MT Condensed Extra Bold" pitchFamily="34" charset="0"/>
              </a:rPr>
              <a:t>Ketahui</a:t>
            </a:r>
            <a:r>
              <a:rPr lang="en-US" dirty="0" smtClean="0">
                <a:latin typeface="Tw Cen MT Condensed Extra Bold" pitchFamily="34" charset="0"/>
              </a:rPr>
              <a:t> Gaya </a:t>
            </a:r>
            <a:r>
              <a:rPr lang="en-US" dirty="0" err="1" smtClean="0">
                <a:latin typeface="Tw Cen MT Condensed Extra Bold" pitchFamily="34" charset="0"/>
              </a:rPr>
              <a:t>Berpikir</a:t>
            </a:r>
            <a:r>
              <a:rPr lang="en-US" dirty="0" smtClean="0">
                <a:latin typeface="Tw Cen MT Condensed Extra Bold" pitchFamily="34" charset="0"/>
              </a:rPr>
              <a:t> </a:t>
            </a:r>
            <a:r>
              <a:rPr lang="en-US" dirty="0" err="1" smtClean="0">
                <a:latin typeface="Tw Cen MT Condensed Extra Bold" pitchFamily="34" charset="0"/>
              </a:rPr>
              <a:t>Anda</a:t>
            </a:r>
            <a:r>
              <a:rPr lang="en-US" dirty="0" smtClean="0">
                <a:latin typeface="Tw Cen MT Condensed Extra Bold" pitchFamily="34" charset="0"/>
              </a:rPr>
              <a:t>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dirty="0" err="1" smtClean="0">
                <a:latin typeface="Tw Cen MT Condensed Extra Bold" pitchFamily="34" charset="0"/>
              </a:rPr>
              <a:t>Menata</a:t>
            </a:r>
            <a:r>
              <a:rPr lang="en-US" dirty="0" smtClean="0">
                <a:latin typeface="Tw Cen MT Condensed Extra Bold" pitchFamily="34" charset="0"/>
              </a:rPr>
              <a:t> </a:t>
            </a:r>
            <a:r>
              <a:rPr lang="en-US" dirty="0" err="1" smtClean="0">
                <a:latin typeface="Tw Cen MT Condensed Extra Bold" pitchFamily="34" charset="0"/>
              </a:rPr>
              <a:t>Lingkungan</a:t>
            </a:r>
            <a:r>
              <a:rPr lang="en-US" dirty="0" smtClean="0">
                <a:latin typeface="Tw Cen MT Condensed Extra Bold" pitchFamily="34" charset="0"/>
              </a:rPr>
              <a:t> </a:t>
            </a:r>
            <a:r>
              <a:rPr lang="en-US" dirty="0" err="1" smtClean="0">
                <a:latin typeface="Tw Cen MT Condensed Extra Bold" pitchFamily="34" charset="0"/>
              </a:rPr>
              <a:t>Belajar</a:t>
            </a:r>
            <a:r>
              <a:rPr lang="en-US" dirty="0" smtClean="0">
                <a:latin typeface="Tw Cen MT Condensed Extra Bold" pitchFamily="34" charset="0"/>
              </a:rPr>
              <a:t> </a:t>
            </a:r>
            <a:r>
              <a:rPr lang="en-US" dirty="0" err="1" smtClean="0">
                <a:latin typeface="Tw Cen MT Condensed Extra Bold" pitchFamily="34" charset="0"/>
              </a:rPr>
              <a:t>Menyenangkan</a:t>
            </a:r>
            <a:r>
              <a:rPr lang="en-US" dirty="0" smtClean="0">
                <a:latin typeface="Tw Cen MT Condensed Extra Bold" pitchFamily="34" charset="0"/>
              </a:rPr>
              <a:t>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dirty="0" err="1" smtClean="0">
                <a:latin typeface="Tw Cen MT Condensed Extra Bold" pitchFamily="34" charset="0"/>
              </a:rPr>
              <a:t>Optimalkan</a:t>
            </a:r>
            <a:r>
              <a:rPr lang="en-US" dirty="0" smtClean="0">
                <a:latin typeface="Tw Cen MT Condensed Extra Bold" pitchFamily="34" charset="0"/>
              </a:rPr>
              <a:t> </a:t>
            </a:r>
            <a:r>
              <a:rPr lang="en-US" dirty="0" err="1" smtClean="0">
                <a:latin typeface="Tw Cen MT Condensed Extra Bold" pitchFamily="34" charset="0"/>
              </a:rPr>
              <a:t>Memori</a:t>
            </a:r>
            <a:endParaRPr lang="en-US" dirty="0" smtClean="0">
              <a:latin typeface="Tw Cen MT Condensed Extra Bold" pitchFamily="34" charset="0"/>
            </a:endParaRPr>
          </a:p>
        </p:txBody>
      </p:sp>
      <p:sp>
        <p:nvSpPr>
          <p:cNvPr id="5124" name="Picture 4" descr="FORTUNE"/>
          <p:cNvSpPr>
            <a:spLocks noChangeAspect="1" noChangeArrowheads="1"/>
          </p:cNvSpPr>
          <p:nvPr/>
        </p:nvSpPr>
        <p:spPr bwMode="auto">
          <a:xfrm>
            <a:off x="5884863" y="1676400"/>
            <a:ext cx="272573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pic>
        <p:nvPicPr>
          <p:cNvPr id="5125" name="Picture 4" descr="WAT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1600200"/>
            <a:ext cx="2427287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14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1. Iqra bismi Rabbika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3738" y="1752600"/>
            <a:ext cx="5334000" cy="470073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Luruskan</a:t>
            </a:r>
            <a:r>
              <a:rPr lang="en-US" dirty="0" smtClean="0"/>
              <a:t> </a:t>
            </a:r>
            <a:r>
              <a:rPr lang="en-US" dirty="0" err="1" smtClean="0"/>
              <a:t>niat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IBADAH</a:t>
            </a:r>
            <a:endParaRPr lang="id-ID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i="1" dirty="0" smtClean="0"/>
              <a:t>“</a:t>
            </a:r>
            <a:r>
              <a:rPr lang="en-US" i="1" dirty="0" err="1" smtClean="0"/>
              <a:t>sesungguhnya</a:t>
            </a:r>
            <a:r>
              <a:rPr lang="en-US" i="1" dirty="0" smtClean="0"/>
              <a:t> orang2 </a:t>
            </a:r>
            <a:r>
              <a:rPr lang="en-US" i="1" dirty="0" err="1" smtClean="0"/>
              <a:t>berilmu</a:t>
            </a:r>
            <a:r>
              <a:rPr lang="en-US" i="1" dirty="0" smtClean="0"/>
              <a:t> </a:t>
            </a:r>
            <a:r>
              <a:rPr lang="en-US" i="1" dirty="0" err="1" smtClean="0"/>
              <a:t>ditinggikan</a:t>
            </a:r>
            <a:r>
              <a:rPr lang="en-US" i="1" dirty="0" smtClean="0"/>
              <a:t> </a:t>
            </a:r>
            <a:r>
              <a:rPr lang="en-US" i="1" dirty="0" err="1" smtClean="0"/>
              <a:t>derajatnya</a:t>
            </a:r>
            <a:r>
              <a:rPr lang="en-US" i="1" dirty="0" smtClean="0"/>
              <a:t> </a:t>
            </a:r>
            <a:r>
              <a:rPr lang="en-US" i="1" dirty="0" err="1" smtClean="0"/>
              <a:t>oleh</a:t>
            </a:r>
            <a:r>
              <a:rPr lang="en-US" i="1" dirty="0" smtClean="0"/>
              <a:t> ALLAH SWT.”</a:t>
            </a:r>
            <a:endParaRPr lang="id-ID" i="1" dirty="0" smtClean="0"/>
          </a:p>
          <a:p>
            <a:pPr lvl="1" eaLnBrk="1" hangingPunct="1">
              <a:lnSpc>
                <a:spcPct val="90000"/>
              </a:lnSpc>
            </a:pPr>
            <a:endParaRPr lang="en-US" i="1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kecerdasan</a:t>
            </a:r>
            <a:r>
              <a:rPr lang="en-US" dirty="0" smtClean="0"/>
              <a:t> spiritual</a:t>
            </a:r>
          </a:p>
        </p:txBody>
      </p:sp>
      <p:pic>
        <p:nvPicPr>
          <p:cNvPr id="1026" name="Picture 2" descr="Hasil gambar untuk doa sebelum belajar di sekol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636912"/>
            <a:ext cx="2980165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3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2. Merencanakan Belajar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5778500" cy="4267200"/>
          </a:xfrm>
        </p:spPr>
        <p:txBody>
          <a:bodyPr/>
          <a:lstStyle/>
          <a:p>
            <a:pPr eaLnBrk="1" hangingPunct="1"/>
            <a:r>
              <a:rPr lang="en-US" smtClean="0"/>
              <a:t>Hindari “tiba masa tiba akal”</a:t>
            </a:r>
          </a:p>
          <a:p>
            <a:pPr eaLnBrk="1" hangingPunct="1"/>
            <a:r>
              <a:rPr lang="en-US" smtClean="0"/>
              <a:t>Tetapkan sasaran belajar</a:t>
            </a:r>
          </a:p>
          <a:p>
            <a:pPr eaLnBrk="1" hangingPunct="1"/>
            <a:r>
              <a:rPr lang="en-US" smtClean="0"/>
              <a:t>Tentukan narasumber pelajaran</a:t>
            </a:r>
          </a:p>
          <a:p>
            <a:pPr eaLnBrk="1" hangingPunct="1"/>
            <a:r>
              <a:rPr lang="en-US" smtClean="0"/>
              <a:t>Tetapkan waktu belajar (jadwal)</a:t>
            </a:r>
          </a:p>
        </p:txBody>
      </p:sp>
      <p:sp>
        <p:nvSpPr>
          <p:cNvPr id="7172" name="Picture 5" descr="bd06663_"/>
          <p:cNvSpPr>
            <a:spLocks noChangeAspect="1" noChangeArrowheads="1"/>
          </p:cNvSpPr>
          <p:nvPr/>
        </p:nvSpPr>
        <p:spPr bwMode="auto">
          <a:xfrm>
            <a:off x="5638800" y="2057400"/>
            <a:ext cx="239871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3422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3. </a:t>
            </a:r>
            <a:r>
              <a:rPr lang="en-US" b="1" dirty="0" err="1" smtClean="0">
                <a:solidFill>
                  <a:srgbClr val="FF0000"/>
                </a:solidFill>
              </a:rPr>
              <a:t>A</a:t>
            </a:r>
            <a:r>
              <a:rPr lang="en-US" dirty="0" err="1" smtClean="0"/>
              <a:t>pa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</a:t>
            </a:r>
            <a:r>
              <a:rPr lang="en-US" dirty="0" err="1" smtClean="0"/>
              <a:t>anfaatnya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BA</a:t>
            </a:r>
            <a:r>
              <a:rPr lang="en-US" dirty="0" err="1" smtClean="0"/>
              <a:t>gi</a:t>
            </a:r>
            <a:r>
              <a:rPr lang="en-US" b="1" dirty="0" err="1" smtClean="0">
                <a:solidFill>
                  <a:srgbClr val="FF0000"/>
                </a:solidFill>
              </a:rPr>
              <a:t>K</a:t>
            </a:r>
            <a:r>
              <a:rPr lang="en-US" dirty="0" err="1" smtClean="0"/>
              <a:t>u</a:t>
            </a:r>
            <a:r>
              <a:rPr lang="en-US" dirty="0" smtClean="0"/>
              <a:t>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752600"/>
            <a:ext cx="5334000" cy="4530725"/>
          </a:xfrm>
        </p:spPr>
        <p:txBody>
          <a:bodyPr/>
          <a:lstStyle/>
          <a:p>
            <a:pPr eaLnBrk="1" hangingPunct="1"/>
            <a:r>
              <a:rPr lang="en-US" sz="2600" smtClean="0"/>
              <a:t>Mengetahui manfaat adalah sumber motivasi.</a:t>
            </a:r>
          </a:p>
          <a:p>
            <a:pPr eaLnBrk="1" hangingPunct="1"/>
            <a:r>
              <a:rPr lang="en-US" sz="2600" smtClean="0"/>
              <a:t>Tuliskan sebanyak mungkin manfaat mempelajari sesuatu.</a:t>
            </a:r>
          </a:p>
          <a:p>
            <a:pPr eaLnBrk="1" hangingPunct="1"/>
            <a:r>
              <a:rPr lang="en-US" sz="2600" smtClean="0"/>
              <a:t>Memiliki kejelasan tujuan dalam belajar.</a:t>
            </a:r>
          </a:p>
          <a:p>
            <a:pPr eaLnBrk="1" hangingPunct="1"/>
            <a:r>
              <a:rPr lang="en-US" sz="2600" smtClean="0"/>
              <a:t>ketahuilah dampak negatif jika anda tidak belajar.</a:t>
            </a:r>
          </a:p>
        </p:txBody>
      </p:sp>
      <p:sp>
        <p:nvSpPr>
          <p:cNvPr id="8196" name="WordArt 6"/>
          <p:cNvSpPr>
            <a:spLocks noChangeArrowheads="1" noChangeShapeType="1" noTextEdit="1"/>
          </p:cNvSpPr>
          <p:nvPr/>
        </p:nvSpPr>
        <p:spPr bwMode="auto">
          <a:xfrm>
            <a:off x="6939190" y="4408140"/>
            <a:ext cx="2133600" cy="2362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?</a:t>
            </a:r>
          </a:p>
        </p:txBody>
      </p:sp>
      <p:sp>
        <p:nvSpPr>
          <p:cNvPr id="2" name="Rectangle 1"/>
          <p:cNvSpPr/>
          <p:nvPr/>
        </p:nvSpPr>
        <p:spPr>
          <a:xfrm>
            <a:off x="1691680" y="5589240"/>
            <a:ext cx="5256584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7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tx1">
                    <a:alpha val="57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AMBAK</a:t>
            </a:r>
            <a:endParaRPr lang="en-US" sz="72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tx1">
                  <a:alpha val="57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50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rgbClr val="009999"/>
                </a:solidFill>
              </a:rPr>
              <a:t>PROSES BELAJAR</a:t>
            </a: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MELIHAT</a:t>
            </a:r>
          </a:p>
          <a:p>
            <a:pPr eaLnBrk="1" hangingPunct="1">
              <a:defRPr/>
            </a:pPr>
            <a:r>
              <a:rPr lang="en-US" b="1" dirty="0" smtClean="0"/>
              <a:t>MENERIMA</a:t>
            </a:r>
          </a:p>
          <a:p>
            <a:pPr eaLnBrk="1" hangingPunct="1">
              <a:defRPr/>
            </a:pPr>
            <a:r>
              <a:rPr lang="en-US" b="1" dirty="0" smtClean="0"/>
              <a:t>MENGELOLA</a:t>
            </a:r>
          </a:p>
          <a:p>
            <a:pPr eaLnBrk="1" hangingPunct="1">
              <a:defRPr/>
            </a:pPr>
            <a:r>
              <a:rPr lang="en-US" b="1" dirty="0" smtClean="0"/>
              <a:t>MENYIMPAN</a:t>
            </a:r>
          </a:p>
          <a:p>
            <a:pPr eaLnBrk="1" hangingPunct="1">
              <a:defRPr/>
            </a:pPr>
            <a:r>
              <a:rPr lang="en-US" b="1" dirty="0" smtClean="0"/>
              <a:t>MEMANGGIL </a:t>
            </a:r>
          </a:p>
          <a:p>
            <a:pPr eaLnBrk="1" hangingPunct="1">
              <a:defRPr/>
            </a:pPr>
            <a:r>
              <a:rPr lang="en-US" b="1" dirty="0" smtClean="0"/>
              <a:t>MENGGUNAKAN</a:t>
            </a:r>
          </a:p>
          <a:p>
            <a:pPr eaLnBrk="1" hangingPunct="1">
              <a:defRPr/>
            </a:pPr>
            <a:r>
              <a:rPr lang="en-US" b="1" dirty="0" smtClean="0"/>
              <a:t>PENGATURAN</a:t>
            </a:r>
          </a:p>
        </p:txBody>
      </p:sp>
      <p:pic>
        <p:nvPicPr>
          <p:cNvPr id="5124" name="Picture 8" descr="EDU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0"/>
            <a:ext cx="3200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48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3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3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PROSES BELAJAR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4258816" cy="4572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MENYERAP INFORMASI (</a:t>
            </a:r>
            <a:r>
              <a:rPr lang="id-ID" dirty="0" smtClean="0"/>
              <a:t>GAYA BELAJAR/</a:t>
            </a:r>
            <a:r>
              <a:rPr lang="en-US" dirty="0" smtClean="0"/>
              <a:t>MODALITAS</a:t>
            </a:r>
            <a:r>
              <a:rPr lang="id-ID" dirty="0" smtClean="0"/>
              <a:t> BELAJAR</a:t>
            </a:r>
            <a:r>
              <a:rPr lang="en-US" dirty="0" smtClean="0"/>
              <a:t>)</a:t>
            </a:r>
            <a:endParaRPr lang="id-ID" dirty="0" smtClean="0"/>
          </a:p>
          <a:p>
            <a:pPr eaLnBrk="1" hangingPunct="1">
              <a:lnSpc>
                <a:spcPct val="90000"/>
              </a:lnSpc>
              <a:defRPr/>
            </a:pPr>
            <a:endParaRPr lang="id-ID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MENGATUR DAN   MENGOLAH INFORMASI (DOMINASI OTAK)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6148" name="Picture 4" descr="EDU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46" y="1498104"/>
            <a:ext cx="1718202" cy="229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Learning---Featu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412" y="4149080"/>
            <a:ext cx="2195736" cy="1526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58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4. Temukan Gaya Belajar Anda!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66900"/>
            <a:ext cx="6858000" cy="4343400"/>
          </a:xfrm>
        </p:spPr>
        <p:txBody>
          <a:bodyPr/>
          <a:lstStyle/>
          <a:p>
            <a:pPr eaLnBrk="1" hangingPunct="1"/>
            <a:r>
              <a:rPr lang="en-US" dirty="0" smtClean="0"/>
              <a:t>Gaya: </a:t>
            </a:r>
            <a:r>
              <a:rPr lang="en-US" dirty="0" err="1" smtClean="0"/>
              <a:t>Karakteristik</a:t>
            </a:r>
            <a:r>
              <a:rPr lang="en-US" dirty="0" smtClean="0"/>
              <a:t>, </a:t>
            </a:r>
            <a:r>
              <a:rPr lang="en-US" dirty="0" err="1" smtClean="0"/>
              <a:t>cara</a:t>
            </a:r>
            <a:r>
              <a:rPr lang="en-US" dirty="0" smtClean="0"/>
              <a:t>, </a:t>
            </a:r>
            <a:r>
              <a:rPr lang="en-US" dirty="0" err="1" smtClean="0"/>
              <a:t>sikap</a:t>
            </a:r>
            <a:r>
              <a:rPr lang="en-US" dirty="0" smtClean="0"/>
              <a:t> &amp; </a:t>
            </a:r>
            <a:r>
              <a:rPr lang="en-US" dirty="0" err="1" smtClean="0"/>
              <a:t>perilaku</a:t>
            </a:r>
            <a:r>
              <a:rPr lang="en-US" dirty="0" smtClean="0"/>
              <a:t> y</a:t>
            </a:r>
            <a:r>
              <a:rPr lang="id-ID" dirty="0" smtClean="0"/>
              <a:t>an</a:t>
            </a:r>
            <a:r>
              <a:rPr lang="en-US" dirty="0" smtClean="0"/>
              <a:t>g </a:t>
            </a:r>
            <a:r>
              <a:rPr lang="en-US" dirty="0" err="1" smtClean="0"/>
              <a:t>disenangi</a:t>
            </a:r>
            <a:r>
              <a:rPr lang="id-ID" dirty="0" smtClean="0"/>
              <a:t> </a:t>
            </a:r>
            <a:r>
              <a:rPr lang="en-US" dirty="0" smtClean="0"/>
              <a:t>.</a:t>
            </a:r>
            <a:endParaRPr lang="id-ID" dirty="0" smtClean="0"/>
          </a:p>
          <a:p>
            <a:pPr eaLnBrk="1" hangingPunct="1"/>
            <a:endParaRPr lang="id-ID" dirty="0"/>
          </a:p>
          <a:p>
            <a:pPr eaLnBrk="1" hangingPunct="1"/>
            <a:r>
              <a:rPr lang="en-US" b="1" dirty="0" smtClean="0"/>
              <a:t>GAYA </a:t>
            </a:r>
            <a:r>
              <a:rPr lang="en-US" b="1" dirty="0"/>
              <a:t>BELAJAR : 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3600" b="1" dirty="0"/>
              <a:t>   </a:t>
            </a:r>
            <a:r>
              <a:rPr lang="en-US" b="1" dirty="0"/>
              <a:t>KOMBINASI BAGAIMANA SESEORANG MENYERAP, MENGATUR DAN MENGOLAH INFORMASI YANG DITERIMANYA</a:t>
            </a:r>
          </a:p>
          <a:p>
            <a:pPr eaLnBrk="1" hangingPunct="1"/>
            <a:endParaRPr lang="en-US" dirty="0" smtClean="0"/>
          </a:p>
        </p:txBody>
      </p:sp>
      <p:sp>
        <p:nvSpPr>
          <p:cNvPr id="9220" name="Picture 4" descr="BIZMTG"/>
          <p:cNvSpPr>
            <a:spLocks noChangeAspect="1" noChangeArrowheads="1"/>
          </p:cNvSpPr>
          <p:nvPr/>
        </p:nvSpPr>
        <p:spPr bwMode="auto">
          <a:xfrm>
            <a:off x="304800" y="4038600"/>
            <a:ext cx="4114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683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28625"/>
            <a:ext cx="8229600" cy="200025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MACAM-MACAM GAYA BELAJAR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b="1" dirty="0" smtClean="0">
                <a:cs typeface="Times New Roman" pitchFamily="18" charset="0"/>
              </a:rPr>
              <a:t>1. </a:t>
            </a:r>
            <a:r>
              <a:rPr lang="id-ID" b="1" dirty="0" smtClean="0">
                <a:cs typeface="Times New Roman" pitchFamily="18" charset="0"/>
              </a:rPr>
              <a:t>M</a:t>
            </a:r>
            <a:r>
              <a:rPr lang="en-US" b="1" dirty="0" err="1" smtClean="0">
                <a:cs typeface="Times New Roman" pitchFamily="18" charset="0"/>
              </a:rPr>
              <a:t>enurut</a:t>
            </a:r>
            <a:r>
              <a:rPr lang="en-US" b="1" dirty="0" smtClean="0">
                <a:cs typeface="Times New Roman" pitchFamily="18" charset="0"/>
              </a:rPr>
              <a:t> Warren </a:t>
            </a:r>
            <a:r>
              <a:rPr lang="en-US" b="1" dirty="0" err="1" smtClean="0">
                <a:cs typeface="Times New Roman" pitchFamily="18" charset="0"/>
              </a:rPr>
              <a:t>dan</a:t>
            </a:r>
            <a:r>
              <a:rPr lang="en-US" b="1" dirty="0" smtClean="0">
                <a:cs typeface="Times New Roman" pitchFamily="18" charset="0"/>
              </a:rPr>
              <a:t> </a:t>
            </a:r>
            <a:r>
              <a:rPr lang="en-US" b="1" dirty="0" err="1" smtClean="0">
                <a:cs typeface="Times New Roman" pitchFamily="18" charset="0"/>
              </a:rPr>
              <a:t>Witkin</a:t>
            </a:r>
            <a:endParaRPr lang="en-US" b="1" dirty="0" smtClean="0">
              <a:cs typeface="Times New Roman" pitchFamily="18" charset="0"/>
            </a:endParaRPr>
          </a:p>
          <a:p>
            <a:pPr marL="514350" indent="-682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cs typeface="Times New Roman" pitchFamily="18" charset="0"/>
              </a:rPr>
              <a:t>a. Student centered</a:t>
            </a:r>
          </a:p>
          <a:p>
            <a:pPr marL="514350" indent="-68263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cs typeface="Times New Roman" pitchFamily="18" charset="0"/>
              </a:rPr>
              <a:t>b. </a:t>
            </a:r>
            <a:r>
              <a:rPr lang="en-US" dirty="0" err="1" smtClean="0">
                <a:cs typeface="Times New Roman" pitchFamily="18" charset="0"/>
              </a:rPr>
              <a:t>Instruktur</a:t>
            </a:r>
            <a:r>
              <a:rPr lang="en-US" dirty="0" smtClean="0">
                <a:cs typeface="Times New Roman" pitchFamily="18" charset="0"/>
              </a:rPr>
              <a:t> centered</a:t>
            </a: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>
              <a:cs typeface="Times New Roman" pitchFamily="18" charset="0"/>
            </a:endParaRPr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514350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2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28625"/>
            <a:ext cx="8229600" cy="2000250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MACAM-MACAM GAYA BELAJAR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925144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b="1" dirty="0" smtClean="0">
                <a:cs typeface="Times New Roman" pitchFamily="18" charset="0"/>
              </a:rPr>
              <a:t>2. </a:t>
            </a:r>
            <a:r>
              <a:rPr lang="id-ID" b="1" dirty="0" smtClean="0">
                <a:cs typeface="Times New Roman" pitchFamily="18" charset="0"/>
              </a:rPr>
              <a:t>M</a:t>
            </a:r>
            <a:r>
              <a:rPr lang="en-US" b="1" dirty="0" err="1" smtClean="0">
                <a:cs typeface="Times New Roman" pitchFamily="18" charset="0"/>
              </a:rPr>
              <a:t>enurut</a:t>
            </a:r>
            <a:r>
              <a:rPr lang="en-US" b="1" dirty="0" smtClean="0">
                <a:cs typeface="Times New Roman" pitchFamily="18" charset="0"/>
              </a:rPr>
              <a:t> </a:t>
            </a:r>
            <a:r>
              <a:rPr lang="en-US" b="1" dirty="0" err="1" smtClean="0">
                <a:cs typeface="Times New Roman" pitchFamily="18" charset="0"/>
              </a:rPr>
              <a:t>Grasha</a:t>
            </a:r>
            <a:r>
              <a:rPr lang="en-US" b="1" dirty="0" smtClean="0">
                <a:cs typeface="Times New Roman" pitchFamily="18" charset="0"/>
              </a:rPr>
              <a:t> </a:t>
            </a:r>
            <a:r>
              <a:rPr lang="en-US" b="1" dirty="0" err="1" smtClean="0">
                <a:cs typeface="Times New Roman" pitchFamily="18" charset="0"/>
              </a:rPr>
              <a:t>dan</a:t>
            </a:r>
            <a:r>
              <a:rPr lang="en-US" b="1" dirty="0" smtClean="0">
                <a:cs typeface="Times New Roman" pitchFamily="18" charset="0"/>
              </a:rPr>
              <a:t> </a:t>
            </a:r>
            <a:r>
              <a:rPr lang="en-US" b="1" dirty="0" err="1" smtClean="0">
                <a:cs typeface="Times New Roman" pitchFamily="18" charset="0"/>
              </a:rPr>
              <a:t>Reichman</a:t>
            </a:r>
            <a:r>
              <a:rPr lang="en-US" b="1" dirty="0" smtClean="0">
                <a:cs typeface="Times New Roman" pitchFamily="18" charset="0"/>
              </a:rPr>
              <a:t> </a:t>
            </a:r>
            <a:r>
              <a:rPr lang="id-ID" b="1" dirty="0" smtClean="0">
                <a:cs typeface="Times New Roman" pitchFamily="18" charset="0"/>
              </a:rPr>
              <a:t> </a:t>
            </a:r>
            <a:endParaRPr lang="en-US" dirty="0" smtClean="0">
              <a:cs typeface="Times New Roman" pitchFamily="18" charset="0"/>
            </a:endParaRPr>
          </a:p>
          <a:p>
            <a:pPr marL="514350" indent="-514350">
              <a:buClr>
                <a:schemeClr val="accent3"/>
              </a:buClr>
              <a:buNone/>
              <a:defRPr/>
            </a:pPr>
            <a:r>
              <a:rPr lang="en-US" dirty="0">
                <a:cs typeface="Times New Roman" pitchFamily="18" charset="0"/>
              </a:rPr>
              <a:t>a. Gaya </a:t>
            </a:r>
            <a:r>
              <a:rPr lang="en-US" dirty="0" err="1">
                <a:cs typeface="Times New Roman" pitchFamily="18" charset="0"/>
              </a:rPr>
              <a:t>belajar</a:t>
            </a:r>
            <a:r>
              <a:rPr lang="en-US" dirty="0">
                <a:cs typeface="Times New Roman" pitchFamily="18" charset="0"/>
              </a:rPr>
              <a:t> Competitive </a:t>
            </a:r>
            <a:r>
              <a:rPr lang="en-US" dirty="0" smtClean="0">
                <a:cs typeface="Times New Roman" pitchFamily="18" charset="0"/>
              </a:rPr>
              <a:t>(</a:t>
            </a:r>
            <a:r>
              <a:rPr lang="en-US" dirty="0" err="1" smtClean="0">
                <a:cs typeface="Times New Roman" pitchFamily="18" charset="0"/>
              </a:rPr>
              <a:t>bersaing</a:t>
            </a:r>
            <a:r>
              <a:rPr lang="en-US" dirty="0" smtClean="0">
                <a:cs typeface="Times New Roman" pitchFamily="18" charset="0"/>
              </a:rPr>
              <a:t>)</a:t>
            </a:r>
            <a:endParaRPr lang="en-US" dirty="0">
              <a:cs typeface="Times New Roman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cs typeface="Times New Roman" pitchFamily="18" charset="0"/>
              </a:rPr>
              <a:t>b. Gaya </a:t>
            </a:r>
            <a:r>
              <a:rPr lang="en-US" dirty="0" err="1" smtClean="0">
                <a:cs typeface="Times New Roman" pitchFamily="18" charset="0"/>
              </a:rPr>
              <a:t>belajar</a:t>
            </a:r>
            <a:r>
              <a:rPr lang="en-US" dirty="0" smtClean="0">
                <a:cs typeface="Times New Roman" pitchFamily="18" charset="0"/>
              </a:rPr>
              <a:t> Collaborative (</a:t>
            </a:r>
            <a:r>
              <a:rPr lang="en-US" dirty="0" err="1" smtClean="0">
                <a:cs typeface="Times New Roman" pitchFamily="18" charset="0"/>
              </a:rPr>
              <a:t>bekerja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sama</a:t>
            </a:r>
            <a:r>
              <a:rPr lang="en-US" dirty="0" smtClean="0">
                <a:cs typeface="Times New Roman" pitchFamily="18" charset="0"/>
              </a:rPr>
              <a:t>)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cs typeface="Times New Roman" pitchFamily="18" charset="0"/>
              </a:rPr>
              <a:t>c. Gaya </a:t>
            </a:r>
            <a:r>
              <a:rPr lang="en-US" dirty="0" err="1" smtClean="0">
                <a:cs typeface="Times New Roman" pitchFamily="18" charset="0"/>
              </a:rPr>
              <a:t>belajar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Avoident</a:t>
            </a:r>
            <a:r>
              <a:rPr lang="en-US" dirty="0" smtClean="0">
                <a:cs typeface="Times New Roman" pitchFamily="18" charset="0"/>
              </a:rPr>
              <a:t> (</a:t>
            </a:r>
            <a:r>
              <a:rPr lang="en-US" dirty="0" err="1" smtClean="0">
                <a:cs typeface="Times New Roman" pitchFamily="18" charset="0"/>
              </a:rPr>
              <a:t>menghindar</a:t>
            </a:r>
            <a:r>
              <a:rPr lang="en-US" dirty="0" smtClean="0">
                <a:cs typeface="Times New Roman" pitchFamily="18" charset="0"/>
              </a:rPr>
              <a:t>/</a:t>
            </a:r>
            <a:r>
              <a:rPr lang="en-US" dirty="0" err="1" smtClean="0">
                <a:cs typeface="Times New Roman" pitchFamily="18" charset="0"/>
              </a:rPr>
              <a:t>menyendiri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d. Gaya </a:t>
            </a:r>
            <a:r>
              <a:rPr lang="en-US" dirty="0" err="1" smtClean="0">
                <a:cs typeface="Times New Roman" pitchFamily="18" charset="0"/>
              </a:rPr>
              <a:t>belajar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Partisipant</a:t>
            </a:r>
            <a:r>
              <a:rPr lang="en-US" dirty="0" smtClean="0">
                <a:cs typeface="Times New Roman" pitchFamily="18" charset="0"/>
              </a:rPr>
              <a:t> (</a:t>
            </a:r>
            <a:r>
              <a:rPr lang="en-US" dirty="0" err="1" smtClean="0">
                <a:cs typeface="Times New Roman" pitchFamily="18" charset="0"/>
              </a:rPr>
              <a:t>berpartisipasi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e. Gaya </a:t>
            </a:r>
            <a:r>
              <a:rPr lang="en-US" dirty="0" err="1" smtClean="0">
                <a:cs typeface="Times New Roman" pitchFamily="18" charset="0"/>
              </a:rPr>
              <a:t>belajar</a:t>
            </a:r>
            <a:r>
              <a:rPr lang="en-US" dirty="0" smtClean="0">
                <a:cs typeface="Times New Roman" pitchFamily="18" charset="0"/>
              </a:rPr>
              <a:t> Dependent (</a:t>
            </a:r>
            <a:r>
              <a:rPr lang="en-US" dirty="0" err="1" smtClean="0">
                <a:cs typeface="Times New Roman" pitchFamily="18" charset="0"/>
              </a:rPr>
              <a:t>menggantungkan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diri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cs typeface="Times New Roman" pitchFamily="18" charset="0"/>
              </a:rPr>
              <a:t>f. Gaya </a:t>
            </a:r>
            <a:r>
              <a:rPr lang="en-US" dirty="0" err="1" smtClean="0">
                <a:cs typeface="Times New Roman" pitchFamily="18" charset="0"/>
              </a:rPr>
              <a:t>belajar</a:t>
            </a:r>
            <a:r>
              <a:rPr lang="en-US" dirty="0" smtClean="0">
                <a:cs typeface="Times New Roman" pitchFamily="18" charset="0"/>
              </a:rPr>
              <a:t> Independent (</a:t>
            </a:r>
            <a:r>
              <a:rPr lang="en-US" dirty="0" err="1" smtClean="0">
                <a:cs typeface="Times New Roman" pitchFamily="18" charset="0"/>
              </a:rPr>
              <a:t>mandiri</a:t>
            </a:r>
            <a:r>
              <a:rPr lang="en-US" dirty="0" smtClean="0">
                <a:cs typeface="Times New Roman" pitchFamily="18" charset="0"/>
              </a:rPr>
              <a:t>)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55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MACAM-MACAM GAYA BELAJAR</a:t>
            </a:r>
            <a:endParaRPr lang="id-ID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>
              <a:buFont typeface="Wingdings 2" pitchFamily="18" charset="2"/>
              <a:buNone/>
            </a:pPr>
            <a:r>
              <a:rPr lang="en-US" sz="4000" b="1" dirty="0" smtClean="0">
                <a:cs typeface="Times New Roman" pitchFamily="18" charset="0"/>
              </a:rPr>
              <a:t>3. </a:t>
            </a:r>
            <a:r>
              <a:rPr lang="id-ID" sz="4000" b="1" dirty="0" smtClean="0">
                <a:cs typeface="Times New Roman" pitchFamily="18" charset="0"/>
              </a:rPr>
              <a:t>M</a:t>
            </a:r>
            <a:r>
              <a:rPr lang="en-US" sz="4000" b="1" dirty="0" err="1" smtClean="0">
                <a:cs typeface="Times New Roman" pitchFamily="18" charset="0"/>
              </a:rPr>
              <a:t>enurut</a:t>
            </a:r>
            <a:r>
              <a:rPr lang="en-US" sz="4000" b="1" dirty="0" smtClean="0">
                <a:cs typeface="Times New Roman" pitchFamily="18" charset="0"/>
              </a:rPr>
              <a:t> </a:t>
            </a:r>
            <a:r>
              <a:rPr lang="id-ID" sz="4000" b="1" dirty="0" smtClean="0">
                <a:cs typeface="Times New Roman" pitchFamily="18" charset="0"/>
              </a:rPr>
              <a:t>Bobby dePotter</a:t>
            </a:r>
            <a:endParaRPr lang="en-US" sz="4000" b="1" dirty="0" smtClean="0">
              <a:cs typeface="Times New Roman" pitchFamily="18" charset="0"/>
            </a:endParaRPr>
          </a:p>
          <a:p>
            <a:pPr indent="196850" eaLnBrk="1" hangingPunct="1">
              <a:buFont typeface="Wingdings 2" pitchFamily="18" charset="2"/>
              <a:buNone/>
            </a:pPr>
            <a:r>
              <a:rPr lang="en-US" sz="4000" dirty="0" smtClean="0">
                <a:cs typeface="Times New Roman" pitchFamily="18" charset="0"/>
              </a:rPr>
              <a:t>  </a:t>
            </a:r>
          </a:p>
          <a:p>
            <a:pPr eaLnBrk="1" hangingPunct="1">
              <a:buFont typeface="Wingdings 2" pitchFamily="18" charset="2"/>
              <a:buNone/>
            </a:pPr>
            <a:endParaRPr lang="en-US" sz="4000" dirty="0" smtClean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80927"/>
            <a:ext cx="7056784" cy="39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974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b="1" i="1" dirty="0" smtClean="0"/>
              <a:t>Know your learning styles, </a:t>
            </a:r>
            <a:endParaRPr lang="id-ID" sz="5400" b="1" i="1" dirty="0" smtClean="0"/>
          </a:p>
          <a:p>
            <a:r>
              <a:rPr lang="id-ID" sz="5400" b="1" i="1" dirty="0"/>
              <a:t>C</a:t>
            </a:r>
            <a:r>
              <a:rPr lang="en-US" sz="5400" b="1" i="1" dirty="0" err="1" smtClean="0"/>
              <a:t>hoose</a:t>
            </a:r>
            <a:r>
              <a:rPr lang="en-US" sz="5400" b="1" i="1" dirty="0" smtClean="0"/>
              <a:t> your learning strategy and </a:t>
            </a:r>
            <a:endParaRPr lang="id-ID" sz="5400" b="1" i="1" dirty="0" smtClean="0"/>
          </a:p>
          <a:p>
            <a:r>
              <a:rPr lang="id-ID" sz="5400" b="1" i="1" dirty="0"/>
              <a:t>R</a:t>
            </a:r>
            <a:r>
              <a:rPr lang="en-US" sz="5400" b="1" i="1" dirty="0" smtClean="0"/>
              <a:t>each your success</a:t>
            </a:r>
            <a:endParaRPr lang="id-ID" sz="5400" dirty="0"/>
          </a:p>
        </p:txBody>
      </p:sp>
    </p:spTree>
    <p:extLst>
      <p:ext uri="{BB962C8B-B14F-4D97-AF65-F5344CB8AC3E}">
        <p14:creationId xmlns:p14="http://schemas.microsoft.com/office/powerpoint/2010/main" val="197315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d-ID" i="1" dirty="0" smtClean="0"/>
              <a:t>Setiap siswa memproses informasi secara berbeda</a:t>
            </a:r>
            <a:endParaRPr lang="id-ID" i="1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d-ID" i="1" dirty="0" smtClean="0"/>
              <a:t>Jika guru hanya menggunakan satu gaya belajar, kenyamanan siswa dalam belajar akan hilang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d-ID" i="1" dirty="0" smtClean="0"/>
              <a:t>Jika  siswa hanya diajarkan dengan satu gaya belajar, mungkin akan kehilangan ketangkasan mental untuk berpikir dengan cara yang berbeda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d-ID" i="1" dirty="0" smtClean="0"/>
              <a:t>Guru harus memenuhi kebutuhan belajar dari semua siswa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 smtClean="0"/>
              <a:t>Urgensi Pemahaman Gaya Belajar Siswa</a:t>
            </a:r>
            <a:endParaRPr lang="id-ID" dirty="0"/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DEDA937-3E0A-4472-B4A4-A3E8B5290038}" type="slidenum">
              <a:rPr lang="id-ID" smtClean="0">
                <a:latin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id-ID" smtClean="0"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87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4" y="1700808"/>
            <a:ext cx="2486025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562" y="1700808"/>
            <a:ext cx="2486025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489" y="1700808"/>
            <a:ext cx="2486025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d-ID" dirty="0" smtClean="0"/>
              <a:t>MODALITAS BELAJAR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7705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Gaya Belajar Visual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id-ID" dirty="0" smtClean="0"/>
              <a:t>Bertumpu pada</a:t>
            </a:r>
          </a:p>
          <a:p>
            <a:pPr>
              <a:buFont typeface="Arial" charset="0"/>
              <a:buChar char="•"/>
            </a:pPr>
            <a:endParaRPr lang="id-ID" dirty="0" smtClean="0"/>
          </a:p>
          <a:p>
            <a:pPr>
              <a:buFont typeface="Arial" charset="0"/>
              <a:buChar char="•"/>
            </a:pPr>
            <a:endParaRPr lang="id-ID" dirty="0" smtClean="0"/>
          </a:p>
          <a:p>
            <a:r>
              <a:rPr lang="id-ID" dirty="0" smtClean="0"/>
              <a:t> Lebih menyukai penyampaian informasi atau lebih mudah menangkap informasi dengan cara penggunaan gambar, menonton video/ film, menggunakan poster, </a:t>
            </a:r>
            <a:r>
              <a:rPr lang="id-ID" i="1" dirty="0" smtClean="0"/>
              <a:t>flowchart</a:t>
            </a:r>
            <a:r>
              <a:rPr lang="id-ID" dirty="0" smtClean="0"/>
              <a:t>, dan grafik.</a:t>
            </a:r>
          </a:p>
          <a:p>
            <a:endParaRPr lang="id-ID" dirty="0" smtClean="0"/>
          </a:p>
          <a:p>
            <a:pPr>
              <a:buFont typeface="Arial" charset="0"/>
              <a:buChar char="•"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Picture 7" descr="Blinking Eye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28875"/>
            <a:ext cx="2314754" cy="136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62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Gaya belajar Visual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id-ID" dirty="0" smtClean="0"/>
              <a:t>Buku teks yang lebih disukai adalah buku teks yang banyak menggunakan diagram dan gambar-gambar.  </a:t>
            </a:r>
          </a:p>
          <a:p>
            <a:pPr>
              <a:buFont typeface="Arial" charset="0"/>
              <a:buChar char="•"/>
            </a:pPr>
            <a:endParaRPr lang="id-ID" dirty="0" smtClean="0"/>
          </a:p>
          <a:p>
            <a:endParaRPr lang="id-ID" dirty="0" smtClean="0"/>
          </a:p>
          <a:p>
            <a:pPr>
              <a:buFont typeface="Arial" charset="0"/>
              <a:buChar char="•"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  <p:sp>
        <p:nvSpPr>
          <p:cNvPr id="5" name="AutoShape 2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" name="AutoShape 4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" name="AutoShape 6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" name="AutoShape 8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" name="AutoShape 10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" name="AutoShape 12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41997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808" y="3540274"/>
            <a:ext cx="4977602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32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Gaya Belajar Visual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514116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id-ID" dirty="0" smtClean="0"/>
              <a:t>Informasi dituliskan dengan warna-warna yang berbeda dan biasanya diberi </a:t>
            </a:r>
            <a:r>
              <a:rPr lang="id-ID" i="1" dirty="0" smtClean="0"/>
              <a:t>highlight</a:t>
            </a:r>
            <a:r>
              <a:rPr lang="id-ID" dirty="0" smtClean="0"/>
              <a:t> serta menggunakan simbol-simbol, </a:t>
            </a:r>
            <a:r>
              <a:rPr lang="id-ID" i="1" dirty="0" smtClean="0"/>
              <a:t>mind-map</a:t>
            </a:r>
            <a:r>
              <a:rPr lang="id-ID" dirty="0" smtClean="0"/>
              <a:t>, akan banyak membantunya untuk lebih mengolah dan mengingat informasi.</a:t>
            </a:r>
          </a:p>
          <a:p>
            <a:pPr>
              <a:buFont typeface="Arial" charset="0"/>
              <a:buChar char="•"/>
            </a:pPr>
            <a:endParaRPr lang="id-ID" dirty="0" smtClean="0"/>
          </a:p>
          <a:p>
            <a:endParaRPr lang="id-ID" dirty="0" smtClean="0"/>
          </a:p>
          <a:p>
            <a:pPr>
              <a:buFont typeface="Arial" charset="0"/>
              <a:buChar char="•"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  <p:sp>
        <p:nvSpPr>
          <p:cNvPr id="5" name="AutoShape 2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" name="AutoShape 4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" name="AutoShape 6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" name="AutoShape 8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" name="AutoShape 10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41772" y="2748641"/>
            <a:ext cx="4982528" cy="320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57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/>
              <a:t>Cara Belajar Orang Visual</a:t>
            </a:r>
            <a:endParaRPr lang="id-ID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5069160"/>
          </a:xfrm>
        </p:spPr>
        <p:txBody>
          <a:bodyPr>
            <a:normAutofit fontScale="92500" lnSpcReduction="20000"/>
          </a:bodyPr>
          <a:lstStyle/>
          <a:p>
            <a:r>
              <a:rPr lang="id-ID" dirty="0" smtClean="0"/>
              <a:t>Buat catatan atau buku teks digambarkan menggunakan </a:t>
            </a:r>
            <a:r>
              <a:rPr lang="id-ID" i="1" dirty="0" smtClean="0"/>
              <a:t>mind map</a:t>
            </a:r>
            <a:r>
              <a:rPr lang="id-ID" dirty="0" smtClean="0"/>
              <a:t>.</a:t>
            </a:r>
          </a:p>
          <a:p>
            <a:r>
              <a:rPr lang="id-ID" dirty="0" smtClean="0"/>
              <a:t>Mengganti tulisan dengan gambar-gambar/ simbol/ singkatan/ anak panah.</a:t>
            </a:r>
          </a:p>
          <a:p>
            <a:r>
              <a:rPr lang="id-ID" dirty="0" smtClean="0"/>
              <a:t>Buat catatan dengan menggunakan bolpoin warna supaya lebih menarik </a:t>
            </a:r>
            <a:endParaRPr lang="id-ID" dirty="0"/>
          </a:p>
        </p:txBody>
      </p:sp>
      <p:pic>
        <p:nvPicPr>
          <p:cNvPr id="45058" name="Picture 2" descr="http://cdn.muhammadnoer.com/wp-content/uploads/2012/03/mindmapanak6_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922" y="2132856"/>
            <a:ext cx="4552950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97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071" y="4725144"/>
            <a:ext cx="3668050" cy="206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Karakteristik Orang Visual</a:t>
            </a:r>
            <a:endParaRPr lang="id-ID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dirty="0" smtClean="0"/>
              <a:t>Rapi dan teratur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Berbicara dengan cepat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Perencana dan pengatur jangka panjang yang baik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Teliti terhadap hal-hal yang detail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Mementingkan penampilan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Mengeja dengan baik dan dapat melihat kata-kata yang sebenarnya dalam pikiran mereka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Mengingat apa yang dilihat daripada apa yang didengar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Mengingat dengan asosiasi visual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Tidak  terganggu oleh keributan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Membaca cepat dan tekun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Mencoret-coret tanpa arti selama berbicara di telepon dan dalam belajar tanpa gambar</a:t>
            </a:r>
          </a:p>
          <a:p>
            <a:pPr marL="0" indent="0">
              <a:buNone/>
            </a:pPr>
            <a:endParaRPr lang="id-ID" dirty="0"/>
          </a:p>
        </p:txBody>
      </p:sp>
      <p:sp>
        <p:nvSpPr>
          <p:cNvPr id="8" name="AutoShape 5" descr="Hasil gambar untuk orang dengan gaya belajar visu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682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>
              <a:buFont typeface="Wingdings 3" pitchFamily="18" charset="2"/>
              <a:buNone/>
            </a:pPr>
            <a:r>
              <a:rPr lang="id-ID" dirty="0" smtClean="0"/>
              <a:t>1. Gunakan materi visual seperti, gambar-gambar, diagram dan peta.</a:t>
            </a:r>
          </a:p>
          <a:p>
            <a:pPr eaLnBrk="1" hangingPunct="1">
              <a:buFont typeface="Wingdings 3" pitchFamily="18" charset="2"/>
              <a:buNone/>
            </a:pPr>
            <a:r>
              <a:rPr lang="id-ID" dirty="0" smtClean="0"/>
              <a:t>2. Gunakan warna untuk menghilite hal-hal penting.</a:t>
            </a:r>
          </a:p>
          <a:p>
            <a:pPr eaLnBrk="1" hangingPunct="1">
              <a:buFont typeface="Wingdings 3" pitchFamily="18" charset="2"/>
              <a:buNone/>
            </a:pPr>
            <a:r>
              <a:rPr lang="id-ID" dirty="0" smtClean="0"/>
              <a:t>3. Ajak anak untuk membaca buku-buku berilustrasi.</a:t>
            </a:r>
          </a:p>
          <a:p>
            <a:pPr eaLnBrk="1" hangingPunct="1">
              <a:buFont typeface="Wingdings 3" pitchFamily="18" charset="2"/>
              <a:buNone/>
            </a:pPr>
            <a:r>
              <a:rPr lang="id-ID" dirty="0" smtClean="0"/>
              <a:t>4. Gunakan multi-media (contohnya: komputer dan video).</a:t>
            </a:r>
          </a:p>
          <a:p>
            <a:pPr eaLnBrk="1" hangingPunct="1">
              <a:buFont typeface="Wingdings 3" pitchFamily="18" charset="2"/>
              <a:buNone/>
            </a:pPr>
            <a:r>
              <a:rPr lang="id-ID" dirty="0" smtClean="0"/>
              <a:t>5. Ajak anak untuk mencoba mengilustrasikan ide-idenya ke dalam gambar. </a:t>
            </a:r>
          </a:p>
          <a:p>
            <a:pPr eaLnBrk="1" hangingPunct="1">
              <a:buFont typeface="Wingdings 3" pitchFamily="18" charset="2"/>
              <a:buNone/>
            </a:pPr>
            <a:endParaRPr lang="id-ID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/>
              <a:t>Strategi untuk mempermudah proses belajar anak </a:t>
            </a:r>
            <a:r>
              <a:rPr lang="id-ID" dirty="0" smtClean="0"/>
              <a:t>visual: </a:t>
            </a:r>
            <a:endParaRPr lang="id-ID" dirty="0"/>
          </a:p>
        </p:txBody>
      </p:sp>
      <p:sp>
        <p:nvSpPr>
          <p:cNvPr id="3277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D4E9E9E-9049-4AAB-AF41-8444AB58137B}" type="slidenum">
              <a:rPr lang="id-ID" smtClean="0">
                <a:latin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id-ID" smtClean="0"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81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66CC"/>
                </a:solidFill>
              </a:rPr>
              <a:t>TES TIPE VISUAL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33CC33"/>
                </a:solidFill>
              </a:rPr>
              <a:t>COBA SEBUTKAN WARNA APA YANG ADA PADA TULISAN DI LAYAR BERIKUT INI :</a:t>
            </a:r>
          </a:p>
        </p:txBody>
      </p:sp>
      <p:pic>
        <p:nvPicPr>
          <p:cNvPr id="10244" name="Picture 4" descr="SCHL0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00400"/>
            <a:ext cx="3505200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845354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id-ID" sz="4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066800"/>
            <a:ext cx="8610600" cy="5410200"/>
          </a:xfrm>
        </p:spPr>
        <p:txBody>
          <a:bodyPr/>
          <a:lstStyle/>
          <a:p>
            <a:pPr eaLnBrk="1" hangingPunct="1">
              <a:defRPr/>
            </a:pPr>
            <a:endParaRPr lang="id-ID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268" name="WordArt 8"/>
          <p:cNvSpPr>
            <a:spLocks noChangeArrowheads="1" noChangeShapeType="1" noTextEdit="1"/>
          </p:cNvSpPr>
          <p:nvPr/>
        </p:nvSpPr>
        <p:spPr bwMode="auto">
          <a:xfrm>
            <a:off x="838200" y="1752600"/>
            <a:ext cx="7543800" cy="3733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-528"/>
              </a:avLst>
            </a:prstTxWarp>
          </a:bodyPr>
          <a:lstStyle/>
          <a:p>
            <a:pPr algn="ctr"/>
            <a:r>
              <a:rPr lang="id-ID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hijau</a:t>
            </a:r>
          </a:p>
        </p:txBody>
      </p:sp>
    </p:spTree>
    <p:extLst>
      <p:ext uri="{BB962C8B-B14F-4D97-AF65-F5344CB8AC3E}">
        <p14:creationId xmlns:p14="http://schemas.microsoft.com/office/powerpoint/2010/main" val="32042481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651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id-ID" sz="4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410200"/>
          </a:xfrm>
        </p:spPr>
        <p:txBody>
          <a:bodyPr/>
          <a:lstStyle/>
          <a:p>
            <a:pPr eaLnBrk="1" hangingPunct="1">
              <a:defRPr/>
            </a:pPr>
            <a:endParaRPr lang="id-ID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292" name="WordArt 4" descr="Narrow vertical"/>
          <p:cNvSpPr>
            <a:spLocks noChangeArrowheads="1" noChangeShapeType="1" noTextEdit="1"/>
          </p:cNvSpPr>
          <p:nvPr/>
        </p:nvSpPr>
        <p:spPr bwMode="auto">
          <a:xfrm>
            <a:off x="838200" y="914400"/>
            <a:ext cx="7620000" cy="41910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id-ID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merah</a:t>
            </a:r>
          </a:p>
        </p:txBody>
      </p:sp>
    </p:spTree>
    <p:extLst>
      <p:ext uri="{BB962C8B-B14F-4D97-AF65-F5344CB8AC3E}">
        <p14:creationId xmlns:p14="http://schemas.microsoft.com/office/powerpoint/2010/main" val="235676598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651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id-ID" sz="4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410200"/>
          </a:xfrm>
        </p:spPr>
        <p:txBody>
          <a:bodyPr/>
          <a:lstStyle/>
          <a:p>
            <a:pPr eaLnBrk="1" hangingPunct="1">
              <a:defRPr/>
            </a:pPr>
            <a:endParaRPr lang="id-ID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762000" y="914400"/>
            <a:ext cx="7620000" cy="495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coklat</a:t>
            </a:r>
          </a:p>
        </p:txBody>
      </p:sp>
    </p:spTree>
    <p:extLst>
      <p:ext uri="{BB962C8B-B14F-4D97-AF65-F5344CB8AC3E}">
        <p14:creationId xmlns:p14="http://schemas.microsoft.com/office/powerpoint/2010/main" val="405354459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89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id-ID" sz="4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533400"/>
            <a:ext cx="7543800" cy="5791200"/>
          </a:xfrm>
        </p:spPr>
        <p:txBody>
          <a:bodyPr/>
          <a:lstStyle/>
          <a:p>
            <a:pPr eaLnBrk="1" hangingPunct="1">
              <a:defRPr/>
            </a:pPr>
            <a:endParaRPr lang="id-ID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40" name="WordArt 4" descr="Paper bag"/>
          <p:cNvSpPr>
            <a:spLocks noChangeArrowheads="1" noChangeShapeType="1" noTextEdit="1"/>
          </p:cNvSpPr>
          <p:nvPr/>
        </p:nvSpPr>
        <p:spPr bwMode="auto">
          <a:xfrm>
            <a:off x="762000" y="990600"/>
            <a:ext cx="6248400" cy="457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orange</a:t>
            </a:r>
          </a:p>
        </p:txBody>
      </p:sp>
    </p:spTree>
    <p:extLst>
      <p:ext uri="{BB962C8B-B14F-4D97-AF65-F5344CB8AC3E}">
        <p14:creationId xmlns:p14="http://schemas.microsoft.com/office/powerpoint/2010/main" val="2075923410"/>
      </p:ext>
    </p:extLst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89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id-ID" sz="4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5486400"/>
          </a:xfrm>
        </p:spPr>
        <p:txBody>
          <a:bodyPr/>
          <a:lstStyle/>
          <a:p>
            <a:pPr eaLnBrk="1" hangingPunct="1">
              <a:defRPr/>
            </a:pPr>
            <a:endParaRPr lang="id-ID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>
            <a:off x="1219200" y="1066800"/>
            <a:ext cx="6705600" cy="457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id-ID" sz="3600" kern="1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0066"/>
                </a:solidFill>
                <a:latin typeface="Impact"/>
              </a:rPr>
              <a:t>biru</a:t>
            </a:r>
          </a:p>
        </p:txBody>
      </p:sp>
    </p:spTree>
    <p:extLst>
      <p:ext uri="{BB962C8B-B14F-4D97-AF65-F5344CB8AC3E}">
        <p14:creationId xmlns:p14="http://schemas.microsoft.com/office/powerpoint/2010/main" val="914092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Gaya Belajar Auditori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4612779" cy="5069160"/>
          </a:xfrm>
        </p:spPr>
        <p:txBody>
          <a:bodyPr>
            <a:normAutofit fontScale="85000" lnSpcReduction="10000"/>
          </a:bodyPr>
          <a:lstStyle/>
          <a:p>
            <a:r>
              <a:rPr lang="id-ID" dirty="0" smtClean="0"/>
              <a:t>Bertumpu pada</a:t>
            </a:r>
          </a:p>
          <a:p>
            <a:endParaRPr lang="id-ID" dirty="0"/>
          </a:p>
          <a:p>
            <a:endParaRPr lang="id-ID" dirty="0" smtClean="0"/>
          </a:p>
          <a:p>
            <a:endParaRPr lang="id-ID" dirty="0" smtClean="0"/>
          </a:p>
          <a:p>
            <a:endParaRPr lang="id-ID" dirty="0" smtClean="0"/>
          </a:p>
          <a:p>
            <a:r>
              <a:rPr lang="id-ID" dirty="0" smtClean="0"/>
              <a:t>lebih suka belajar dan lebih mudah menerima informasi dengan cara </a:t>
            </a:r>
            <a:r>
              <a:rPr lang="id-ID" sz="3800" b="1" dirty="0" smtClean="0"/>
              <a:t>berdiskusi</a:t>
            </a:r>
            <a:r>
              <a:rPr lang="id-ID" dirty="0" smtClean="0"/>
              <a:t> dengan teman atau guru, menjelaskan ide kepada orang lain atau menghadiri kelas/ceramah</a:t>
            </a:r>
          </a:p>
          <a:p>
            <a:endParaRPr lang="id-ID" dirty="0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628800"/>
            <a:ext cx="13620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66491"/>
            <a:ext cx="1944216" cy="225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634" y="4077072"/>
            <a:ext cx="3804801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34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48" y="3789040"/>
            <a:ext cx="4187852" cy="30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id-ID" b="1" dirty="0" smtClean="0"/>
              <a:t>Cara Belajar  Orang Auditory</a:t>
            </a:r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5554960" cy="5328592"/>
          </a:xfrm>
        </p:spPr>
        <p:txBody>
          <a:bodyPr>
            <a:normAutofit/>
          </a:bodyPr>
          <a:lstStyle/>
          <a:p>
            <a:r>
              <a:rPr lang="id-ID" dirty="0" smtClean="0"/>
              <a:t>Mendiskusikan isi pelajaran atau isi buku lalu mencatat hasil diskusi tersebut.</a:t>
            </a:r>
          </a:p>
          <a:p>
            <a:r>
              <a:rPr lang="sv-SE" dirty="0" smtClean="0"/>
              <a:t>Membaca ringkasan dengan keras </a:t>
            </a:r>
            <a:endParaRPr lang="id-ID" dirty="0" smtClean="0"/>
          </a:p>
          <a:p>
            <a:r>
              <a:rPr lang="sv-SE" dirty="0" smtClean="0"/>
              <a:t>Merekam catatan dan mendengarkan rekaman itu </a:t>
            </a:r>
            <a:endParaRPr lang="id-ID" dirty="0" smtClean="0"/>
          </a:p>
          <a:p>
            <a:r>
              <a:rPr lang="sv-SE" dirty="0" smtClean="0"/>
              <a:t>Meminta orang lain untuk mendengarkan penjelasan mereka tentang suatu topik</a:t>
            </a:r>
            <a:endParaRPr lang="id-ID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3118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asil gambar untuk orang dengan gaya belajar visu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595" y="4005064"/>
            <a:ext cx="296640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Karakteristik Orang Auditori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id-ID" dirty="0" smtClean="0"/>
              <a:t>Berbicara kepada diri sendiri ketika belajar/bekerja</a:t>
            </a:r>
          </a:p>
          <a:p>
            <a:pPr marL="514350" indent="-514350">
              <a:buAutoNum type="arabicPeriod"/>
            </a:pPr>
            <a:r>
              <a:rPr lang="id-ID" dirty="0" smtClean="0"/>
              <a:t>Mudah terganggu dengan keributan</a:t>
            </a:r>
          </a:p>
          <a:p>
            <a:pPr marL="514350" indent="-514350">
              <a:buAutoNum type="arabicPeriod"/>
            </a:pPr>
            <a:r>
              <a:rPr lang="id-ID" dirty="0" smtClean="0"/>
              <a:t>Menggerakkan bibir dan mengucapkan tulisan di buku ketika membaca</a:t>
            </a:r>
          </a:p>
          <a:p>
            <a:pPr marL="514350" indent="-514350">
              <a:buAutoNum type="arabicPeriod"/>
            </a:pPr>
            <a:r>
              <a:rPr lang="id-ID" dirty="0" smtClean="0"/>
              <a:t>Senang membaca dengan keras dan mendengarkan’</a:t>
            </a:r>
          </a:p>
          <a:p>
            <a:pPr marL="514350" indent="-514350">
              <a:buAutoNum type="arabicPeriod"/>
            </a:pPr>
            <a:r>
              <a:rPr lang="id-ID" dirty="0" smtClean="0"/>
              <a:t>Dapat mengulang kembali dan menirukan nada atau irama</a:t>
            </a:r>
          </a:p>
          <a:p>
            <a:pPr marL="514350" indent="-514350">
              <a:buAutoNum type="arabicPeriod"/>
            </a:pPr>
            <a:r>
              <a:rPr lang="id-ID" dirty="0" smtClean="0"/>
              <a:t>Merasa kesulitan untuk menulis tetapi  hebat dalam bercerita</a:t>
            </a:r>
          </a:p>
          <a:p>
            <a:pPr marL="514350" indent="-514350">
              <a:buAutoNum type="arabicPeriod"/>
            </a:pPr>
            <a:r>
              <a:rPr lang="id-ID" dirty="0" smtClean="0"/>
              <a:t>Berbicara dalam irama yang terpola</a:t>
            </a:r>
          </a:p>
          <a:p>
            <a:pPr marL="514350" indent="-514350">
              <a:buAutoNum type="arabicPeriod"/>
            </a:pPr>
            <a:r>
              <a:rPr lang="id-ID" dirty="0" smtClean="0"/>
              <a:t>Biasanya fasih berbicara</a:t>
            </a:r>
          </a:p>
          <a:p>
            <a:pPr marL="514350" indent="-514350">
              <a:buAutoNum type="arabicPeriod"/>
            </a:pPr>
            <a:r>
              <a:rPr lang="id-ID" dirty="0" smtClean="0"/>
              <a:t>Lebih suka musik daripada seni lainnya</a:t>
            </a:r>
          </a:p>
          <a:p>
            <a:pPr marL="514350" indent="-514350">
              <a:buAutoNum type="arabicPeriod"/>
            </a:pPr>
            <a:r>
              <a:rPr lang="id-ID" dirty="0" smtClean="0"/>
              <a:t>Belajar dengan mendengarkan dan mengingat</a:t>
            </a:r>
          </a:p>
          <a:p>
            <a:pPr marL="514350" indent="-514350">
              <a:buAutoNum type="arabicPeriod"/>
            </a:pPr>
            <a:r>
              <a:rPr lang="id-ID" dirty="0" smtClean="0"/>
              <a:t>Lebih suka gurauan lisan daripada baca komik</a:t>
            </a:r>
          </a:p>
          <a:p>
            <a:pPr marL="514350" indent="-514350"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4698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extLst/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id-ID" dirty="0"/>
              <a:t>1. Ajak anak untuk ikut berpartisipasi dalam diskusi baik di dalam kelas maupun di dalam keluarga.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id-ID" dirty="0"/>
              <a:t>2. Dorong anak untuk membaca materi pelajaran dengan keras.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id-ID" dirty="0"/>
              <a:t>3. Gunakan musik untuk mengajarkan anak.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id-ID" dirty="0"/>
              <a:t>4. Diskusikan ide dengan anak secara verbal.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id-ID" dirty="0"/>
              <a:t>5. Biarkan anak merekam materi pelajarannya ke dalam kaset dan dorong dia untuk mendengarkannya sebelum tidur.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/>
              <a:t>Strategi untuk mempermudah proses belajar anak </a:t>
            </a:r>
            <a:r>
              <a:rPr lang="id-ID" dirty="0" smtClean="0"/>
              <a:t>auditori: </a:t>
            </a:r>
            <a:endParaRPr lang="id-ID" dirty="0"/>
          </a:p>
        </p:txBody>
      </p:sp>
      <p:sp>
        <p:nvSpPr>
          <p:cNvPr id="3687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20282047-4102-467D-8BB8-D607702C962F}" type="slidenum">
              <a:rPr lang="id-ID" smtClean="0">
                <a:latin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id-ID" smtClean="0"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5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980728"/>
            <a:ext cx="2952328" cy="221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Gaya Belajar Kinestetik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93794"/>
            <a:ext cx="6124575" cy="5257800"/>
          </a:xfrm>
        </p:spPr>
        <p:txBody>
          <a:bodyPr>
            <a:normAutofit/>
          </a:bodyPr>
          <a:lstStyle/>
          <a:p>
            <a:r>
              <a:rPr lang="id-ID" dirty="0" smtClean="0"/>
              <a:t>Bertumpu pada</a:t>
            </a:r>
          </a:p>
          <a:p>
            <a:endParaRPr lang="id-ID" dirty="0"/>
          </a:p>
          <a:p>
            <a:r>
              <a:rPr lang="id-ID" dirty="0" smtClean="0"/>
              <a:t>lebih mudah mengolah atau menerima informasi dengan cara menggunakan indranya (melihat, menyentuh, membau, mendengarkan), studi kunjungan ke lapangan, contoh-contoh nyata, aplikasi sehari-hari, pengalaman langsung, </a:t>
            </a:r>
            <a:r>
              <a:rPr lang="id-ID" i="1" dirty="0" smtClean="0"/>
              <a:t>trial-error. </a:t>
            </a:r>
            <a:r>
              <a:rPr lang="id-ID" dirty="0" smtClean="0"/>
              <a:t> </a:t>
            </a:r>
          </a:p>
          <a:p>
            <a:endParaRPr lang="id-ID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2760" y="980728"/>
            <a:ext cx="1971675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asil gambar untuk anak audito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5" y="2586636"/>
            <a:ext cx="246697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5" y="5076825"/>
            <a:ext cx="25622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15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b="1" dirty="0"/>
              <a:t>Cara belajar </a:t>
            </a:r>
            <a:r>
              <a:rPr lang="id-ID" b="1" dirty="0" smtClean="0"/>
              <a:t>Kinestetik</a:t>
            </a:r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d-ID" dirty="0" smtClean="0"/>
              <a:t>Mengingat-ingat hal-hal nyata yang diberikan dalam proses belajar-mengajar. Misal: kunjungan ke lapangan, hasil eksperimen/ praktIk.</a:t>
            </a:r>
          </a:p>
          <a:p>
            <a:r>
              <a:rPr lang="id-ID" dirty="0" smtClean="0"/>
              <a:t>Membuat ringkasan tentang topik pelajaran. Masukkan contoh-contoh nyata dalam konsep-konsep tersebut, misal: aplikasi sehari-hari atau studi kasus.</a:t>
            </a:r>
          </a:p>
          <a:p>
            <a:r>
              <a:rPr lang="id-ID" dirty="0" smtClean="0"/>
              <a:t>Mendiskusikan isi catatan dengan orang lain yang juga memiliki tipe kinestetis.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0529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asil gambar untuk cara belajar anak visu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094" y="5572124"/>
            <a:ext cx="356235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Karakteristik Orang Kinestetik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AutoNum type="arabicPeriod"/>
            </a:pPr>
            <a:r>
              <a:rPr lang="id-ID" dirty="0" smtClean="0"/>
              <a:t>Berbicara dengan perlahan</a:t>
            </a:r>
          </a:p>
          <a:p>
            <a:pPr marL="514350" indent="-514350">
              <a:buAutoNum type="arabicPeriod"/>
            </a:pPr>
            <a:r>
              <a:rPr lang="id-ID" dirty="0" smtClean="0"/>
              <a:t>Menanggapi perhatian fisik</a:t>
            </a:r>
          </a:p>
          <a:p>
            <a:pPr marL="514350" indent="-514350">
              <a:buAutoNum type="arabicPeriod"/>
            </a:pPr>
            <a:r>
              <a:rPr lang="id-ID" dirty="0" smtClean="0"/>
              <a:t>Menyentuh orang untuk mendapatkan perhatian mereka</a:t>
            </a:r>
          </a:p>
          <a:p>
            <a:pPr marL="514350" indent="-514350">
              <a:buAutoNum type="arabicPeriod"/>
            </a:pPr>
            <a:r>
              <a:rPr lang="id-ID" dirty="0" smtClean="0"/>
              <a:t>Berdiri dekat ketika berbicara dengan orang</a:t>
            </a:r>
          </a:p>
          <a:p>
            <a:pPr marL="514350" indent="-514350">
              <a:buAutoNum type="arabicPeriod"/>
            </a:pPr>
            <a:r>
              <a:rPr lang="id-ID" dirty="0" smtClean="0"/>
              <a:t>Selalu berorientasi pada fisik dan banyak bergerak</a:t>
            </a:r>
          </a:p>
          <a:p>
            <a:pPr marL="514350" indent="-514350">
              <a:buAutoNum type="arabicPeriod"/>
            </a:pPr>
            <a:r>
              <a:rPr lang="id-ID" dirty="0" smtClean="0"/>
              <a:t>Mempunyai perkembangan awal otot-otot yang besar</a:t>
            </a:r>
          </a:p>
          <a:p>
            <a:pPr marL="514350" indent="-514350">
              <a:buAutoNum type="arabicPeriod"/>
            </a:pPr>
            <a:r>
              <a:rPr lang="id-ID" dirty="0" smtClean="0"/>
              <a:t>Belajar melalui manipulasi dan gerak</a:t>
            </a:r>
          </a:p>
          <a:p>
            <a:pPr marL="514350" indent="-514350">
              <a:buAutoNum type="arabicPeriod"/>
            </a:pPr>
            <a:r>
              <a:rPr lang="id-ID" dirty="0" smtClean="0"/>
              <a:t>Menghafal dengan berjalan atau melihat objek secara langsung</a:t>
            </a:r>
          </a:p>
          <a:p>
            <a:pPr marL="514350" indent="-514350">
              <a:buAutoNum type="arabicPeriod"/>
            </a:pPr>
            <a:r>
              <a:rPr lang="id-ID" dirty="0" smtClean="0"/>
              <a:t>Menggunakan jari sebagai penunjuk ketika membaca</a:t>
            </a:r>
          </a:p>
          <a:p>
            <a:pPr marL="514350" indent="-514350">
              <a:buAutoNum type="arabicPeriod"/>
            </a:pPr>
            <a:r>
              <a:rPr lang="id-ID" dirty="0" smtClean="0"/>
              <a:t>Banyak menggunakan isyarat tubuh</a:t>
            </a:r>
          </a:p>
          <a:p>
            <a:pPr marL="514350" indent="-514350">
              <a:buAutoNum type="arabicPeriod"/>
            </a:pPr>
            <a:r>
              <a:rPr lang="id-ID" dirty="0" smtClean="0"/>
              <a:t>Tidak dapat duduk diam dalam waktu lama</a:t>
            </a:r>
          </a:p>
          <a:p>
            <a:pPr marL="514350" indent="-514350">
              <a:buAutoNum type="arabicPeriod"/>
            </a:pPr>
            <a:r>
              <a:rPr lang="id-ID" dirty="0" smtClean="0"/>
              <a:t>Biasanya tulisannya jelek</a:t>
            </a:r>
          </a:p>
          <a:p>
            <a:pPr marL="514350" indent="-514350">
              <a:buAutoNum type="arabicPeriod"/>
            </a:pPr>
            <a:r>
              <a:rPr lang="id-ID" dirty="0" smtClean="0"/>
              <a:t>Sulit memahami hal abstrak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id-ID" dirty="0"/>
              <a:t>Tidak dpt mengingat geografi, kecuali pernah berada di tempat itu</a:t>
            </a:r>
          </a:p>
          <a:p>
            <a:pPr marL="514350" indent="-514350"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5596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id-ID" dirty="0" smtClean="0"/>
              <a:t>1</a:t>
            </a:r>
            <a:r>
              <a:rPr lang="id-ID" dirty="0"/>
              <a:t>. Jangan paksakan anak untuk belajar sampai berjam-jam.</a:t>
            </a:r>
          </a:p>
          <a:p>
            <a:pPr marL="365760" indent="-256032">
              <a:buNone/>
              <a:defRPr/>
            </a:pPr>
            <a:r>
              <a:rPr lang="id-ID" dirty="0"/>
              <a:t>2. Ajak anak </a:t>
            </a:r>
            <a:r>
              <a:rPr lang="id-ID" dirty="0" smtClean="0"/>
              <a:t>untuk belajar </a:t>
            </a:r>
            <a:r>
              <a:rPr lang="id-ID" dirty="0"/>
              <a:t>sambil </a:t>
            </a:r>
            <a:r>
              <a:rPr lang="id-ID" dirty="0" smtClean="0"/>
              <a:t>eksplorasi lingkungan (ajak </a:t>
            </a:r>
            <a:r>
              <a:rPr lang="id-ID" dirty="0"/>
              <a:t>dia baca sambil bersepeda, gunakan </a:t>
            </a:r>
            <a:r>
              <a:rPr lang="id-ID" dirty="0" smtClean="0"/>
              <a:t>objek </a:t>
            </a:r>
            <a:r>
              <a:rPr lang="id-ID" dirty="0"/>
              <a:t>sesungguhnya untuk belajar </a:t>
            </a:r>
            <a:r>
              <a:rPr lang="id-ID" dirty="0" smtClean="0"/>
              <a:t>konsep </a:t>
            </a:r>
            <a:r>
              <a:rPr lang="id-ID" dirty="0"/>
              <a:t>baru).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id-ID" dirty="0"/>
              <a:t>3. Izinkan anak untuk mengunyah permen karet pada saat belajar.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id-ID" dirty="0"/>
              <a:t>4. Gunakan warna terang untuk menghilite hal-hal penting dalam bacaan.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id-ID" dirty="0"/>
              <a:t>5. Izinkan anak untuk belajar sambil mendengarkan musik.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/>
              <a:t>Strategi untuk mempermudah proses belajar anak kinestetik: </a:t>
            </a:r>
          </a:p>
        </p:txBody>
      </p:sp>
      <p:sp>
        <p:nvSpPr>
          <p:cNvPr id="4096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EC71E7D-E7CA-4BA7-B5B0-2EF0740D4F63}" type="slidenum">
              <a:rPr lang="id-ID" smtClean="0">
                <a:latin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id-ID" smtClean="0"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9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FAKTOR-FAKTOR YANG MEMPENGARUHI GAYA BELAJAR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788"/>
            <a:ext cx="4040188" cy="6588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Faktor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Endogen</a:t>
            </a: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60550"/>
            <a:ext cx="4041775" cy="654050"/>
          </a:xfrm>
        </p:spPr>
        <p:txBody>
          <a:bodyPr/>
          <a:lstStyle/>
          <a:p>
            <a:pPr eaLnBrk="1" hangingPunct="1"/>
            <a:r>
              <a:rPr lang="en-US" sz="3200" dirty="0" err="1" smtClean="0">
                <a:solidFill>
                  <a:srgbClr val="FF0000"/>
                </a:solidFill>
              </a:rPr>
              <a:t>Faktor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Eksogen</a:t>
            </a:r>
            <a:endParaRPr lang="en-US" sz="3200" dirty="0" smtClean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6513"/>
          </a:xfrm>
        </p:spPr>
        <p:txBody>
          <a:bodyPr>
            <a:normAutofit/>
          </a:bodyPr>
          <a:lstStyle/>
          <a:p>
            <a:pPr marL="274320" lvl="1" indent="-27432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b="1" i="1" dirty="0" err="1" smtClean="0"/>
              <a:t>Faktor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Fisik</a:t>
            </a:r>
            <a:endParaRPr lang="en-US" sz="2400" b="1" i="1" dirty="0" smtClean="0"/>
          </a:p>
          <a:p>
            <a:pPr marL="274320" lvl="1" indent="-27432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endParaRPr lang="en-US" sz="2400" b="1" dirty="0" smtClean="0"/>
          </a:p>
          <a:p>
            <a:pPr marL="274320" lvl="1" indent="-27432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b="1" i="1" dirty="0" err="1" smtClean="0"/>
              <a:t>Faktor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Psikis</a:t>
            </a:r>
            <a:endParaRPr lang="en-US" sz="2400" b="1" i="1" dirty="0" smtClean="0"/>
          </a:p>
          <a:p>
            <a:pPr marL="457200" lvl="1" indent="-45720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AutoNum type="alphaLcPeriod"/>
              <a:defRPr/>
            </a:pP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Intelegensi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endParaRPr lang="en-US" dirty="0" smtClean="0"/>
          </a:p>
          <a:p>
            <a:pPr marL="457200" lvl="1" indent="-45720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AutoNum type="alphaLcPeriod"/>
              <a:defRPr/>
            </a:pP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Perhatian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Minat</a:t>
            </a:r>
            <a:endParaRPr lang="en-US" dirty="0" smtClean="0"/>
          </a:p>
          <a:p>
            <a:pPr marL="457200" lvl="1" indent="-45720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AutoNum type="alphaLcPeriod"/>
              <a:defRPr/>
            </a:pP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Bakat</a:t>
            </a:r>
            <a:endParaRPr lang="en-US" dirty="0" smtClean="0"/>
          </a:p>
          <a:p>
            <a:pPr marL="457200" lvl="1" indent="-45720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AutoNum type="alphaLcPeriod"/>
              <a:defRPr/>
            </a:pP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Motivasi</a:t>
            </a:r>
            <a:endParaRPr lang="en-US" dirty="0" smtClean="0"/>
          </a:p>
          <a:p>
            <a:pPr marL="457200" lvl="1" indent="-45720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AutoNum type="alphaLcPeriod"/>
              <a:defRPr/>
            </a:pP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Kematangan</a:t>
            </a:r>
            <a:endParaRPr lang="en-US" dirty="0" smtClean="0"/>
          </a:p>
          <a:p>
            <a:pPr marL="457200" lvl="1" indent="-45720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AutoNum type="alphaLcPeriod"/>
              <a:defRPr/>
            </a:pP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Kepribadian</a:t>
            </a:r>
            <a:endParaRPr lang="en-US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6513"/>
          </a:xfrm>
        </p:spPr>
        <p:txBody>
          <a:bodyPr>
            <a:normAutofit/>
          </a:bodyPr>
          <a:lstStyle/>
          <a:p>
            <a:pPr marL="274320" lvl="1" indent="-27432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b="1" i="1" dirty="0" err="1" smtClean="0"/>
              <a:t>Faktor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Keluarga</a:t>
            </a:r>
            <a:endParaRPr lang="en-US" sz="2400" b="1" i="1" dirty="0" smtClean="0"/>
          </a:p>
          <a:p>
            <a:pPr marL="274320" lvl="1" indent="-27432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endParaRPr lang="en-US" sz="2400" b="1" i="1" dirty="0" smtClean="0"/>
          </a:p>
          <a:p>
            <a:pPr marL="274320" lvl="1" indent="-27432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b="1" i="1" dirty="0" err="1" smtClean="0"/>
              <a:t>Faktor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Sekolah</a:t>
            </a:r>
            <a:endParaRPr lang="en-US" sz="2400" b="1" i="1" dirty="0" smtClean="0"/>
          </a:p>
          <a:p>
            <a:pPr marL="274320" lvl="1" indent="-27432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endParaRPr lang="en-US" sz="2400" b="1" dirty="0" smtClean="0"/>
          </a:p>
          <a:p>
            <a:pPr marL="274320" lvl="1" indent="-27432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b="1" i="1" dirty="0" err="1" smtClean="0"/>
              <a:t>Faktor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Lingkungan</a:t>
            </a:r>
            <a:r>
              <a:rPr lang="en-US" sz="2400" b="1" i="1" dirty="0" smtClean="0"/>
              <a:t> Lain</a:t>
            </a:r>
            <a:endParaRPr lang="en-US" sz="2400" b="1" dirty="0" smtClean="0"/>
          </a:p>
          <a:p>
            <a:pPr marL="274320" lvl="1" indent="-274320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31040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TUGAS GURU DALAM MEMAHAMI GAYA BELAJAR SISWA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712968" cy="5229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2400" dirty="0" smtClean="0"/>
              <a:t>1.  </a:t>
            </a:r>
            <a:r>
              <a:rPr lang="en-US" sz="2400" b="1" dirty="0" err="1" smtClean="0"/>
              <a:t>Memahami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potensi</a:t>
            </a:r>
            <a:r>
              <a:rPr lang="en-US" sz="2400" b="1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tersembunyi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mendorongnya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berkembang</a:t>
            </a:r>
            <a:r>
              <a:rPr lang="en-US" sz="2400" dirty="0" smtClean="0"/>
              <a:t> </a:t>
            </a:r>
            <a:r>
              <a:rPr lang="en-US" sz="2400" dirty="0" err="1" smtClean="0"/>
              <a:t>sesuai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kecenderungan</a:t>
            </a:r>
            <a:r>
              <a:rPr lang="en-US" sz="2400" dirty="0" smtClean="0"/>
              <a:t> </a:t>
            </a:r>
            <a:r>
              <a:rPr lang="en-US" sz="2400" dirty="0" err="1" smtClean="0"/>
              <a:t>bakat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minat</a:t>
            </a:r>
            <a:r>
              <a:rPr lang="en-US" sz="2400" dirty="0" smtClean="0"/>
              <a:t> </a:t>
            </a:r>
            <a:r>
              <a:rPr lang="en-US" sz="2400" dirty="0" err="1" smtClean="0"/>
              <a:t>mereka</a:t>
            </a:r>
            <a:r>
              <a:rPr lang="en-US" sz="2400" dirty="0" smtClean="0"/>
              <a:t>, </a:t>
            </a: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2400" dirty="0" smtClean="0"/>
              <a:t>2. </a:t>
            </a:r>
            <a:r>
              <a:rPr lang="en-US" sz="2400" dirty="0" err="1" smtClean="0"/>
              <a:t>Memberikan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kesempatan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belajar</a:t>
            </a:r>
            <a:r>
              <a:rPr lang="en-US" sz="2400" dirty="0" smtClean="0"/>
              <a:t> </a:t>
            </a:r>
            <a:r>
              <a:rPr lang="en-US" sz="2400" dirty="0" err="1" smtClean="0"/>
              <a:t>meningkatkan</a:t>
            </a:r>
            <a:r>
              <a:rPr lang="en-US" sz="2400" dirty="0" smtClean="0"/>
              <a:t> rasa </a:t>
            </a:r>
            <a:r>
              <a:rPr lang="en-US" sz="2400" dirty="0" err="1" smtClean="0"/>
              <a:t>tanggung</a:t>
            </a:r>
            <a:r>
              <a:rPr lang="en-US" sz="2400" dirty="0" smtClean="0"/>
              <a:t> </a:t>
            </a:r>
            <a:r>
              <a:rPr lang="en-US" sz="2400" dirty="0" err="1" smtClean="0"/>
              <a:t>jawab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melaksanakan</a:t>
            </a:r>
            <a:r>
              <a:rPr lang="en-US" sz="2400" dirty="0" smtClean="0"/>
              <a:t> </a:t>
            </a:r>
            <a:r>
              <a:rPr lang="en-US" sz="2400" dirty="0" err="1" smtClean="0"/>
              <a:t>tugas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bantuan</a:t>
            </a:r>
            <a:r>
              <a:rPr lang="en-US" sz="2400" dirty="0" smtClean="0"/>
              <a:t> </a:t>
            </a:r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 smtClean="0"/>
              <a:t>mereka</a:t>
            </a:r>
            <a:r>
              <a:rPr lang="en-US" sz="2400" dirty="0" smtClean="0"/>
              <a:t> </a:t>
            </a:r>
            <a:r>
              <a:rPr lang="en-US" sz="2400" dirty="0" err="1" smtClean="0"/>
              <a:t>membutuhkan</a:t>
            </a:r>
            <a:r>
              <a:rPr lang="en-US" sz="2400" dirty="0" smtClean="0"/>
              <a:t>, </a:t>
            </a: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2400" dirty="0" smtClean="0"/>
              <a:t>3. </a:t>
            </a:r>
            <a:r>
              <a:rPr lang="en-US" sz="2400" dirty="0" err="1" smtClean="0"/>
              <a:t>Menghargai</a:t>
            </a:r>
            <a:r>
              <a:rPr lang="en-US" sz="2400" dirty="0" smtClean="0"/>
              <a:t> </a:t>
            </a:r>
            <a:r>
              <a:rPr lang="en-US" sz="2400" dirty="0" err="1" smtClean="0"/>
              <a:t>potensi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 yang </a:t>
            </a:r>
            <a:r>
              <a:rPr lang="en-US" sz="2400" dirty="0" err="1" smtClean="0"/>
              <a:t>lemah</a:t>
            </a:r>
            <a:r>
              <a:rPr lang="en-US" sz="2400" dirty="0" smtClean="0"/>
              <a:t>/</a:t>
            </a:r>
            <a:r>
              <a:rPr lang="en-US" sz="2400" dirty="0" err="1" smtClean="0"/>
              <a:t>lamban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memperlihatkan</a:t>
            </a:r>
            <a:r>
              <a:rPr lang="en-US" sz="2400" dirty="0" smtClean="0"/>
              <a:t> </a:t>
            </a:r>
            <a:r>
              <a:rPr lang="en-US" sz="2400" dirty="0" err="1" smtClean="0"/>
              <a:t>entuisme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ide</a:t>
            </a:r>
            <a:r>
              <a:rPr lang="en-US" sz="2400" dirty="0" smtClean="0"/>
              <a:t>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gagasan</a:t>
            </a:r>
            <a:r>
              <a:rPr lang="en-US" sz="2400" dirty="0" smtClean="0"/>
              <a:t> </a:t>
            </a:r>
            <a:r>
              <a:rPr lang="en-US" sz="2400" dirty="0" err="1" smtClean="0"/>
              <a:t>mereka</a:t>
            </a:r>
            <a:r>
              <a:rPr lang="en-US" sz="2400" dirty="0" smtClean="0"/>
              <a:t>, </a:t>
            </a: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2400" dirty="0" smtClean="0"/>
              <a:t> </a:t>
            </a:r>
          </a:p>
          <a:p>
            <a:pPr marL="514350" indent="-514350" algn="just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14762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TUGAS GURU DALAM MEMAHAMI GAYA BELAJAR SISWA</a:t>
            </a:r>
            <a:endParaRPr lang="id-ID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424936" cy="49685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/>
              <a:t>4. </a:t>
            </a:r>
            <a:r>
              <a:rPr lang="en-US" dirty="0" err="1" smtClean="0"/>
              <a:t>Mendorong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maju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sukses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yang </a:t>
            </a:r>
            <a:r>
              <a:rPr lang="en-US" dirty="0" err="1" smtClean="0"/>
              <a:t>diminati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penghargaan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prestasi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, </a:t>
            </a: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/>
              <a:t>5. </a:t>
            </a:r>
            <a:r>
              <a:rPr lang="en-US" dirty="0" err="1" smtClean="0"/>
              <a:t>Mengakui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semangat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lain </a:t>
            </a:r>
            <a:r>
              <a:rPr lang="en-US" dirty="0" err="1" smtClean="0"/>
              <a:t>berikutnya</a:t>
            </a:r>
            <a:r>
              <a:rPr lang="en-US" dirty="0" smtClean="0"/>
              <a:t>. </a:t>
            </a: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/>
              <a:t>6.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fantasi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nyata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20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TUGAS GURU DALAM MEMAHAMI GAYA BELAJAR SISWA</a:t>
            </a:r>
            <a:endParaRPr lang="id-ID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0691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eaLnBrk="1" hangingPunct="1">
              <a:lnSpc>
                <a:spcPct val="160000"/>
              </a:lnSpc>
              <a:buFont typeface="Wingdings 2" pitchFamily="18" charset="2"/>
              <a:buNone/>
            </a:pPr>
            <a:r>
              <a:rPr lang="en-US" dirty="0" smtClean="0"/>
              <a:t>7. </a:t>
            </a:r>
            <a:r>
              <a:rPr lang="en-US" dirty="0" err="1" smtClean="0"/>
              <a:t>Memuji</a:t>
            </a:r>
            <a:r>
              <a:rPr lang="en-US" dirty="0" smtClean="0"/>
              <a:t> </a:t>
            </a:r>
            <a:r>
              <a:rPr lang="en-US" dirty="0" err="1" smtClean="0"/>
              <a:t>keindahan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, </a:t>
            </a:r>
            <a:r>
              <a:rPr lang="en-US" dirty="0" err="1" smtClean="0"/>
              <a:t>karakter</a:t>
            </a:r>
            <a:r>
              <a:rPr lang="en-US" dirty="0" smtClean="0"/>
              <a:t>, </a:t>
            </a:r>
            <a:r>
              <a:rPr lang="en-US" dirty="0" err="1" smtClean="0"/>
              <a:t>bakat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minat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modalitas</a:t>
            </a:r>
            <a:r>
              <a:rPr lang="en-US" dirty="0" smtClean="0"/>
              <a:t>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, </a:t>
            </a:r>
          </a:p>
          <a:p>
            <a:pPr eaLnBrk="1" hangingPunct="1">
              <a:lnSpc>
                <a:spcPct val="160000"/>
              </a:lnSpc>
              <a:buFont typeface="Wingdings 2" pitchFamily="18" charset="2"/>
              <a:buNone/>
            </a:pPr>
            <a:r>
              <a:rPr lang="en-US" dirty="0" smtClean="0"/>
              <a:t>8. </a:t>
            </a:r>
            <a:r>
              <a:rPr lang="en-US" dirty="0" err="1" smtClean="0"/>
              <a:t>Mendorong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menghargai</a:t>
            </a:r>
            <a:r>
              <a:rPr lang="en-US" dirty="0" smtClean="0"/>
              <a:t> </a:t>
            </a:r>
            <a:r>
              <a:rPr lang="en-US" dirty="0" err="1" smtClean="0"/>
              <a:t>keterlibatan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proyek-proyek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mandiri</a:t>
            </a:r>
            <a:r>
              <a:rPr lang="en-US" dirty="0" smtClean="0"/>
              <a:t>, </a:t>
            </a:r>
          </a:p>
          <a:p>
            <a:pPr eaLnBrk="1" hangingPunct="1">
              <a:lnSpc>
                <a:spcPct val="160000"/>
              </a:lnSpc>
              <a:buFont typeface="Wingdings 2" pitchFamily="18" charset="2"/>
              <a:buNone/>
            </a:pPr>
            <a:r>
              <a:rPr lang="en-US" dirty="0" smtClean="0"/>
              <a:t>9.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kapada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guru-guru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mitra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perannya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motivator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fasilitator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50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TUGAS GURU DALAM MEMAHAMI GAYA BELAJAR SISWA</a:t>
            </a:r>
            <a:endParaRPr lang="id-ID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251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/>
              <a:t>10.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suasana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yang </a:t>
            </a:r>
            <a:r>
              <a:rPr lang="en-US" dirty="0" err="1" smtClean="0"/>
              <a:t>kondusif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tekanan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intimidasi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meyakinkan</a:t>
            </a:r>
            <a:r>
              <a:rPr lang="en-US" dirty="0" smtClean="0"/>
              <a:t> </a:t>
            </a:r>
            <a:r>
              <a:rPr lang="en-US" dirty="0" err="1" smtClean="0"/>
              <a:t>minat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, </a:t>
            </a: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/>
              <a:t>11. </a:t>
            </a:r>
            <a:r>
              <a:rPr lang="en-US" dirty="0" err="1" smtClean="0"/>
              <a:t>Mendorong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proses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interaktif</a:t>
            </a:r>
            <a:r>
              <a:rPr lang="en-US" dirty="0" smtClean="0"/>
              <a:t>, </a:t>
            </a:r>
            <a:r>
              <a:rPr lang="en-US" dirty="0" err="1" smtClean="0"/>
              <a:t>kolaboratif</a:t>
            </a:r>
            <a:r>
              <a:rPr lang="en-US" dirty="0" smtClean="0"/>
              <a:t>, </a:t>
            </a:r>
            <a:r>
              <a:rPr lang="en-US" dirty="0" err="1" smtClean="0"/>
              <a:t>inkuiri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diskaveri</a:t>
            </a:r>
            <a:r>
              <a:rPr lang="en-US" dirty="0" smtClean="0"/>
              <a:t> agar </a:t>
            </a:r>
            <a:r>
              <a:rPr lang="en-US" dirty="0" err="1" smtClean="0"/>
              <a:t>terbentuk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yang </a:t>
            </a:r>
            <a:r>
              <a:rPr lang="en-US" dirty="0" err="1" smtClean="0"/>
              <a:t>bermakna</a:t>
            </a:r>
            <a:r>
              <a:rPr lang="en-US" dirty="0" smtClean="0"/>
              <a:t> (</a:t>
            </a:r>
            <a:r>
              <a:rPr lang="en-US" i="1" dirty="0" smtClean="0"/>
              <a:t>meaningful learning</a:t>
            </a:r>
            <a:r>
              <a:rPr lang="en-US" dirty="0" smtClean="0"/>
              <a:t>)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id-ID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. </a:t>
            </a:r>
          </a:p>
          <a:p>
            <a:pPr marL="274320" indent="-274320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/>
              <a:t>12.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tes</a:t>
            </a:r>
            <a:r>
              <a:rPr lang="en-US" dirty="0" smtClean="0"/>
              <a:t>/</a:t>
            </a:r>
            <a:r>
              <a:rPr lang="en-US" dirty="0" err="1" smtClean="0"/>
              <a:t>ujian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mendorong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</a:t>
            </a:r>
            <a:r>
              <a:rPr lang="en-US" dirty="0" err="1" smtClean="0"/>
              <a:t>umpan</a:t>
            </a:r>
            <a:r>
              <a:rPr lang="en-US" dirty="0" smtClean="0"/>
              <a:t> </a:t>
            </a:r>
            <a:r>
              <a:rPr lang="en-US" dirty="0" err="1" smtClean="0"/>
              <a:t>balik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semangat</a:t>
            </a:r>
            <a:r>
              <a:rPr lang="en-US" dirty="0" smtClean="0"/>
              <a:t>/</a:t>
            </a:r>
            <a:r>
              <a:rPr lang="en-US" dirty="0" err="1" smtClean="0"/>
              <a:t>gairah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27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2" descr="Memahami kata-kata khas dan kecepatan bicara akan membantu Anda memahami modalitas belajar orang lain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81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3314" name="Picture 2" descr="&lt;ul&gt;&lt;li&gt;Visual &lt;/li&gt;&lt;/ul&gt;&lt;ul&gt;&lt;li&gt;Kata-kata khas digunakan dalam pembicaraan:”Menurut pandangan saya…” &lt;/li&gt;&lt;/ul&gt;&lt;ul&gt;&lt;li&gt;Ke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092" y="-29312"/>
            <a:ext cx="9279092" cy="695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80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6386" name="Picture 2" descr="Isyarat verbal membantu Anda menentukan modalitas belajar seseorang &lt;ul&gt;&lt;li&gt;Visual &lt;/li&gt;&lt;/ul&gt;&lt;ul&gt;&lt;li&gt;“ Itu kelihatannya ba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587" y="-127942"/>
            <a:ext cx="9314588" cy="698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92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FB2E1E2-3CAA-419F-AF36-62D63F793FDC}" type="slidenum">
              <a:rPr lang="en-US" smtClean="0">
                <a:latin typeface="Lucida Sans Unicode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smtClean="0">
              <a:latin typeface="Lucida Sans Unicode" pitchFamily="34" charset="0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TUGAS GURU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1989" name="Picture 4" descr="a good teach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500188"/>
            <a:ext cx="8286750" cy="462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37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5. Ketahui Gaya Berpikir Anda!</a:t>
            </a:r>
          </a:p>
        </p:txBody>
      </p:sp>
      <p:pic>
        <p:nvPicPr>
          <p:cNvPr id="5" name="Picture 5" descr="https://growyourpotential.files.wordpress.com/2014/04/image-brain2.jpg?w=6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763" y="1340768"/>
            <a:ext cx="496855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0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710" y="5999182"/>
            <a:ext cx="8229600" cy="752947"/>
          </a:xfrm>
        </p:spPr>
        <p:txBody>
          <a:bodyPr/>
          <a:lstStyle/>
          <a:p>
            <a:r>
              <a:rPr lang="id-ID" dirty="0" smtClean="0"/>
              <a:t>Daya ingat: Kiri pendek, Kanan panjang</a:t>
            </a:r>
            <a:endParaRPr lang="id-ID" dirty="0"/>
          </a:p>
        </p:txBody>
      </p:sp>
      <p:pic>
        <p:nvPicPr>
          <p:cNvPr id="2050" name="Picture 2" descr="C:\Users\TOSHIBA\Pictures\otak dan pembelajaran\otak-kanan-manusi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" y="0"/>
            <a:ext cx="9144000" cy="601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49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OGGING OTAK&#10;&#10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3" y="0"/>
            <a:ext cx="9226851" cy="692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22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Ayah Nina mempunyai lima anak</a:t>
            </a:r>
          </a:p>
          <a:p>
            <a:pPr marL="0" indent="0">
              <a:buNone/>
            </a:pPr>
            <a:endParaRPr lang="id-ID" dirty="0"/>
          </a:p>
          <a:p>
            <a:pPr marL="514350" indent="-514350">
              <a:buAutoNum type="arabicPeriod"/>
            </a:pPr>
            <a:r>
              <a:rPr lang="id-ID" dirty="0" smtClean="0"/>
              <a:t>Nana</a:t>
            </a:r>
          </a:p>
          <a:p>
            <a:pPr marL="514350" indent="-514350">
              <a:buAutoNum type="arabicPeriod"/>
            </a:pPr>
            <a:r>
              <a:rPr lang="id-ID" dirty="0" smtClean="0"/>
              <a:t>Nene</a:t>
            </a:r>
          </a:p>
          <a:p>
            <a:pPr marL="514350" indent="-514350">
              <a:buAutoNum type="arabicPeriod"/>
            </a:pPr>
            <a:r>
              <a:rPr lang="id-ID" dirty="0" smtClean="0"/>
              <a:t>Nono</a:t>
            </a:r>
          </a:p>
          <a:p>
            <a:pPr marL="514350" indent="-514350">
              <a:buAutoNum type="arabicPeriod"/>
            </a:pPr>
            <a:r>
              <a:rPr lang="id-ID" dirty="0" smtClean="0"/>
              <a:t>Nini</a:t>
            </a:r>
          </a:p>
          <a:p>
            <a:pPr marL="514350" indent="-514350">
              <a:buAutoNum type="arabicPeriod"/>
            </a:pPr>
            <a:r>
              <a:rPr lang="id-ID" dirty="0" smtClean="0"/>
              <a:t>. . . . ????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6777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Perhitungan yang Aneh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Anda mempunyai uang 1000 ditambah 10,</a:t>
            </a:r>
          </a:p>
          <a:p>
            <a:r>
              <a:rPr lang="id-ID" dirty="0" smtClean="0"/>
              <a:t>Sekarang ditambah lagi 1000 ditambahkan 20,</a:t>
            </a:r>
          </a:p>
          <a:p>
            <a:r>
              <a:rPr lang="id-ID" dirty="0" smtClean="0"/>
              <a:t>Ditambah lagi 1000 ditambahkan 30,</a:t>
            </a:r>
          </a:p>
          <a:p>
            <a:r>
              <a:rPr lang="id-ID" dirty="0" smtClean="0"/>
              <a:t>Ditambahkan lagi 1000, dan terakhir ditambahkan 40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 smtClean="0"/>
              <a:t>Jumlahnya berapa????</a:t>
            </a:r>
          </a:p>
          <a:p>
            <a:pPr marL="0" indent="0">
              <a:buNone/>
            </a:pPr>
            <a:endParaRPr lang="id-ID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806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Tebak, berapa angka berikutnya</a:t>
            </a:r>
            <a:endParaRPr lang="id-ID" dirty="0"/>
          </a:p>
        </p:txBody>
      </p:sp>
      <p:sp>
        <p:nvSpPr>
          <p:cNvPr id="5" name="Rounded Rectangle 4"/>
          <p:cNvSpPr/>
          <p:nvPr/>
        </p:nvSpPr>
        <p:spPr>
          <a:xfrm>
            <a:off x="1772072" y="1925216"/>
            <a:ext cx="1008112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dirty="0" smtClean="0"/>
              <a:t>21</a:t>
            </a:r>
            <a:endParaRPr lang="id-ID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1772072" y="5157192"/>
            <a:ext cx="1008112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dirty="0" smtClean="0"/>
              <a:t>?</a:t>
            </a:r>
            <a:endParaRPr lang="id-ID" sz="3600" dirty="0"/>
          </a:p>
        </p:txBody>
      </p:sp>
      <p:sp>
        <p:nvSpPr>
          <p:cNvPr id="8" name="Rounded Rectangle 7"/>
          <p:cNvSpPr/>
          <p:nvPr/>
        </p:nvSpPr>
        <p:spPr>
          <a:xfrm>
            <a:off x="3131840" y="2977625"/>
            <a:ext cx="1008112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dirty="0" smtClean="0"/>
              <a:t>15</a:t>
            </a:r>
            <a:endParaRPr lang="id-ID" sz="3600" dirty="0"/>
          </a:p>
        </p:txBody>
      </p:sp>
      <p:sp>
        <p:nvSpPr>
          <p:cNvPr id="9" name="Rounded Rectangle 8"/>
          <p:cNvSpPr/>
          <p:nvPr/>
        </p:nvSpPr>
        <p:spPr>
          <a:xfrm>
            <a:off x="4572000" y="3830960"/>
            <a:ext cx="1008112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dirty="0" smtClean="0"/>
              <a:t>10</a:t>
            </a:r>
            <a:endParaRPr lang="id-ID" sz="3600" dirty="0"/>
          </a:p>
        </p:txBody>
      </p:sp>
      <p:sp>
        <p:nvSpPr>
          <p:cNvPr id="10" name="Rounded Rectangle 9"/>
          <p:cNvSpPr/>
          <p:nvPr/>
        </p:nvSpPr>
        <p:spPr>
          <a:xfrm>
            <a:off x="6156176" y="4725144"/>
            <a:ext cx="1008112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dirty="0" smtClean="0"/>
              <a:t>6</a:t>
            </a:r>
            <a:endParaRPr lang="id-ID" sz="3600" dirty="0"/>
          </a:p>
        </p:txBody>
      </p:sp>
      <p:sp>
        <p:nvSpPr>
          <p:cNvPr id="11" name="Rounded Rectangle 10"/>
          <p:cNvSpPr/>
          <p:nvPr/>
        </p:nvSpPr>
        <p:spPr>
          <a:xfrm>
            <a:off x="7812360" y="5589240"/>
            <a:ext cx="1008112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dirty="0" smtClean="0"/>
              <a:t>3</a:t>
            </a:r>
            <a:endParaRPr lang="id-ID" sz="3600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7164288" y="5589240"/>
            <a:ext cx="648072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555812" y="2869704"/>
            <a:ext cx="648072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3923783" y="3830960"/>
            <a:ext cx="648072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5508104" y="4739208"/>
            <a:ext cx="648072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6" idx="0"/>
          </p:cNvCxnSpPr>
          <p:nvPr/>
        </p:nvCxnSpPr>
        <p:spPr>
          <a:xfrm>
            <a:off x="2276128" y="2789312"/>
            <a:ext cx="0" cy="236788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42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ogging Ot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724" y="0"/>
            <a:ext cx="9239762" cy="693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53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ogging Ot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7" y="-25228"/>
            <a:ext cx="9168055" cy="688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2200" b="1" dirty="0" smtClean="0"/>
              <a:t>7H15 M3554G3</a:t>
            </a:r>
          </a:p>
          <a:p>
            <a:pPr marL="0" indent="0" algn="ctr">
              <a:buNone/>
            </a:pPr>
            <a:r>
              <a:rPr lang="id-ID" sz="2200" b="1" dirty="0" smtClean="0"/>
              <a:t>53RV35 70 PR0V3</a:t>
            </a:r>
          </a:p>
          <a:p>
            <a:pPr marL="0" indent="0" algn="ctr">
              <a:buNone/>
            </a:pPr>
            <a:r>
              <a:rPr lang="id-ID" sz="2200" b="1" dirty="0" smtClean="0"/>
              <a:t>H0W 0UR M1ND5 C4N</a:t>
            </a:r>
          </a:p>
          <a:p>
            <a:pPr marL="0" indent="0" algn="ctr">
              <a:buNone/>
            </a:pPr>
            <a:r>
              <a:rPr lang="id-ID" sz="2200" b="1" dirty="0" smtClean="0"/>
              <a:t>D0 4M4Z1NG 7H1NG5!</a:t>
            </a:r>
          </a:p>
          <a:p>
            <a:pPr marL="0" indent="0" algn="ctr">
              <a:buNone/>
            </a:pPr>
            <a:r>
              <a:rPr lang="id-ID" sz="2200" b="1" dirty="0" smtClean="0"/>
              <a:t>1MPR3551V3 </a:t>
            </a:r>
            <a:r>
              <a:rPr lang="id-ID" sz="2200" b="1" dirty="0"/>
              <a:t>7H1NG5</a:t>
            </a:r>
            <a:r>
              <a:rPr lang="id-ID" sz="2200" b="1" dirty="0" smtClean="0"/>
              <a:t>!</a:t>
            </a:r>
          </a:p>
          <a:p>
            <a:pPr marL="0" indent="0" algn="ctr">
              <a:buNone/>
            </a:pPr>
            <a:r>
              <a:rPr lang="id-ID" sz="2200" b="1" dirty="0" smtClean="0"/>
              <a:t>1N 7H3 B3G1NN1NG</a:t>
            </a:r>
          </a:p>
          <a:p>
            <a:pPr marL="0" indent="0" algn="ctr">
              <a:buNone/>
            </a:pPr>
            <a:r>
              <a:rPr lang="id-ID" sz="2200" b="1" dirty="0" smtClean="0"/>
              <a:t>17 W45 H4RD BU7</a:t>
            </a:r>
          </a:p>
          <a:p>
            <a:pPr marL="0" indent="0" algn="ctr">
              <a:buNone/>
            </a:pPr>
            <a:r>
              <a:rPr lang="id-ID" sz="2200" b="1" dirty="0" smtClean="0"/>
              <a:t>N0W, 0N 7H15 L1N3</a:t>
            </a:r>
          </a:p>
          <a:p>
            <a:pPr marL="0" indent="0" algn="ctr">
              <a:buNone/>
            </a:pPr>
            <a:r>
              <a:rPr lang="id-ID" sz="2200" b="1" dirty="0" smtClean="0"/>
              <a:t>Y0UR M1ND 15</a:t>
            </a:r>
          </a:p>
          <a:p>
            <a:pPr marL="0" indent="0" algn="ctr">
              <a:buNone/>
            </a:pPr>
            <a:r>
              <a:rPr lang="id-ID" sz="2200" b="1" dirty="0" smtClean="0"/>
              <a:t>R34D1NG  17</a:t>
            </a:r>
          </a:p>
          <a:p>
            <a:pPr marL="0" indent="0" algn="ctr">
              <a:buNone/>
            </a:pPr>
            <a:r>
              <a:rPr lang="id-ID" sz="2200" b="1" dirty="0" smtClean="0"/>
              <a:t>4U70M4T1C4LLY</a:t>
            </a:r>
          </a:p>
          <a:p>
            <a:pPr marL="0" indent="0" algn="ctr">
              <a:buNone/>
            </a:pPr>
            <a:r>
              <a:rPr lang="id-ID" sz="2200" b="1" dirty="0" smtClean="0"/>
              <a:t>W17H 0U7 3V3N</a:t>
            </a:r>
          </a:p>
          <a:p>
            <a:pPr marL="0" indent="0" algn="ctr">
              <a:buNone/>
            </a:pPr>
            <a:r>
              <a:rPr lang="id-ID" sz="2200" b="1" dirty="0" smtClean="0"/>
              <a:t>7H1NK1NG 4B0U7 17,</a:t>
            </a:r>
          </a:p>
          <a:p>
            <a:pPr marL="0" indent="0" algn="ctr">
              <a:buNone/>
            </a:pPr>
            <a:r>
              <a:rPr lang="id-ID" sz="2200" b="1" dirty="0" smtClean="0"/>
              <a:t>B3 PR0UD!</a:t>
            </a:r>
          </a:p>
          <a:p>
            <a:pPr marL="0" indent="0" algn="ctr">
              <a:buNone/>
            </a:pPr>
            <a:r>
              <a:rPr lang="id-ID" sz="2200" b="1" dirty="0" smtClean="0"/>
              <a:t>0NLY C3R741N P30PL3 </a:t>
            </a:r>
          </a:p>
          <a:p>
            <a:pPr marL="0" indent="0" algn="ctr">
              <a:buNone/>
            </a:pPr>
            <a:r>
              <a:rPr lang="id-ID" sz="2200" b="1" dirty="0" smtClean="0"/>
              <a:t>C4N R34D 7H15.</a:t>
            </a:r>
            <a:endParaRPr lang="id-ID" sz="2200" b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 rot="16200000">
            <a:off x="-252536" y="2921967"/>
            <a:ext cx="3322712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d-ID" sz="5400" dirty="0" smtClean="0"/>
              <a:t>Iqra</a:t>
            </a:r>
            <a:endParaRPr lang="id-ID" sz="5400" dirty="0"/>
          </a:p>
        </p:txBody>
      </p:sp>
    </p:spTree>
    <p:extLst>
      <p:ext uri="{BB962C8B-B14F-4D97-AF65-F5344CB8AC3E}">
        <p14:creationId xmlns:p14="http://schemas.microsoft.com/office/powerpoint/2010/main" val="7672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/>
          <a:lstStyle/>
          <a:p>
            <a:r>
              <a:rPr lang="id-ID" dirty="0" smtClean="0">
                <a:hlinkClick r:id="rId2" action="ppaction://hlinkpres?slideindex=1&amp;slidetitle="/>
              </a:rPr>
              <a:t>Otak Atik Otak</a:t>
            </a:r>
            <a:endParaRPr lang="id-ID" dirty="0">
              <a:hlinkClick r:id="rId2" action="ppaction://hlinkpres?slideindex=1&amp;slidetitle="/>
            </a:endParaRPr>
          </a:p>
        </p:txBody>
      </p:sp>
    </p:spTree>
    <p:extLst>
      <p:ext uri="{BB962C8B-B14F-4D97-AF65-F5344CB8AC3E}">
        <p14:creationId xmlns:p14="http://schemas.microsoft.com/office/powerpoint/2010/main" val="52362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 dirty="0" err="1" smtClean="0"/>
              <a:t>Bila</a:t>
            </a:r>
            <a:r>
              <a:rPr lang="en-US" sz="3400" dirty="0" smtClean="0"/>
              <a:t> </a:t>
            </a:r>
            <a:r>
              <a:rPr lang="en-US" sz="3400" dirty="0" err="1" smtClean="0"/>
              <a:t>anda</a:t>
            </a:r>
            <a:r>
              <a:rPr lang="en-US" sz="3400" dirty="0" smtClean="0"/>
              <a:t> </a:t>
            </a:r>
            <a:r>
              <a:rPr lang="en-US" sz="3400" dirty="0" err="1" smtClean="0"/>
              <a:t>ingin</a:t>
            </a:r>
            <a:r>
              <a:rPr lang="en-US" sz="3400" dirty="0" smtClean="0"/>
              <a:t> </a:t>
            </a:r>
            <a:r>
              <a:rPr lang="en-US" sz="3400" dirty="0" err="1" smtClean="0"/>
              <a:t>lebih</a:t>
            </a:r>
            <a:r>
              <a:rPr lang="en-US" sz="3400" dirty="0" smtClean="0"/>
              <a:t> </a:t>
            </a:r>
            <a:r>
              <a:rPr lang="en-US" sz="3400" dirty="0" err="1" smtClean="0"/>
              <a:t>logis</a:t>
            </a:r>
            <a:r>
              <a:rPr lang="en-US" sz="3400" dirty="0" smtClean="0"/>
              <a:t> &amp; </a:t>
            </a:r>
            <a:r>
              <a:rPr lang="en-US" sz="3400" dirty="0" err="1" smtClean="0"/>
              <a:t>sekuensial</a:t>
            </a:r>
            <a:endParaRPr lang="en-US" sz="34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Buat</a:t>
            </a:r>
            <a:r>
              <a:rPr lang="en-US" dirty="0" smtClean="0"/>
              <a:t> </a:t>
            </a:r>
            <a:r>
              <a:rPr lang="en-US" dirty="0" err="1" smtClean="0"/>
              <a:t>kerangka</a:t>
            </a:r>
            <a:endParaRPr lang="en-US" dirty="0" smtClean="0"/>
          </a:p>
          <a:p>
            <a:pPr eaLnBrk="1" hangingPunct="1"/>
            <a:r>
              <a:rPr lang="en-US" dirty="0" err="1" smtClean="0"/>
              <a:t>Buat</a:t>
            </a:r>
            <a:r>
              <a:rPr lang="en-US" dirty="0" smtClean="0"/>
              <a:t> </a:t>
            </a:r>
            <a:r>
              <a:rPr lang="en-US" dirty="0" err="1" smtClean="0"/>
              <a:t>prioritas</a:t>
            </a:r>
            <a:endParaRPr lang="en-US" dirty="0" smtClean="0"/>
          </a:p>
          <a:p>
            <a:pPr eaLnBrk="1" hangingPunct="1"/>
            <a:r>
              <a:rPr lang="en-US" dirty="0" err="1" smtClean="0"/>
              <a:t>Buat</a:t>
            </a:r>
            <a:r>
              <a:rPr lang="en-US" dirty="0" smtClean="0"/>
              <a:t> </a:t>
            </a:r>
            <a:r>
              <a:rPr lang="en-US" dirty="0" err="1" smtClean="0"/>
              <a:t>daftar</a:t>
            </a:r>
            <a:endParaRPr lang="en-US" dirty="0" smtClean="0"/>
          </a:p>
          <a:p>
            <a:pPr eaLnBrk="1" hangingPunct="1"/>
            <a:r>
              <a:rPr lang="en-US" dirty="0" err="1" smtClean="0"/>
              <a:t>Mulailah</a:t>
            </a:r>
            <a:r>
              <a:rPr lang="en-US" dirty="0" smtClean="0"/>
              <a:t> </a:t>
            </a:r>
            <a:r>
              <a:rPr lang="en-US" dirty="0" err="1" smtClean="0"/>
              <a:t>cepat</a:t>
            </a:r>
            <a:r>
              <a:rPr lang="en-US" dirty="0" smtClean="0"/>
              <a:t> &amp; </a:t>
            </a:r>
            <a:r>
              <a:rPr lang="en-US" dirty="0" err="1" smtClean="0"/>
              <a:t>selesaikan</a:t>
            </a:r>
            <a:r>
              <a:rPr lang="en-US" dirty="0" smtClean="0"/>
              <a:t> </a:t>
            </a:r>
            <a:r>
              <a:rPr lang="en-US" dirty="0" err="1" smtClean="0"/>
              <a:t>segera</a:t>
            </a:r>
            <a:endParaRPr lang="en-US" dirty="0" smtClean="0"/>
          </a:p>
          <a:p>
            <a:pPr eaLnBrk="1" hangingPunct="1"/>
            <a:r>
              <a:rPr lang="en-US" dirty="0" err="1" smtClean="0"/>
              <a:t>Aturlah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endParaRPr lang="en-US" dirty="0" smtClean="0"/>
          </a:p>
          <a:p>
            <a:pPr eaLnBrk="1" hangingPunct="1"/>
            <a:r>
              <a:rPr lang="en-US" dirty="0" smtClean="0"/>
              <a:t>Tent</a:t>
            </a:r>
            <a:r>
              <a:rPr lang="id-ID" dirty="0" smtClean="0"/>
              <a:t>u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sasaran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evaluasinya</a:t>
            </a:r>
            <a:endParaRPr lang="en-US" dirty="0" smtClean="0"/>
          </a:p>
        </p:txBody>
      </p:sp>
      <p:pic>
        <p:nvPicPr>
          <p:cNvPr id="15364" name="Picture 4" descr="AMID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838200"/>
            <a:ext cx="1447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96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 smtClean="0">
                <a:latin typeface="Tw Cen MT Condensed Extra Bold" pitchFamily="34" charset="0"/>
              </a:rPr>
              <a:t>6. Menata Lingkungan Belajar Menyenangkan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477000" cy="4953000"/>
          </a:xfrm>
        </p:spPr>
        <p:txBody>
          <a:bodyPr/>
          <a:lstStyle/>
          <a:p>
            <a:pPr eaLnBrk="1" hangingPunct="1"/>
            <a:r>
              <a:rPr lang="en-US" sz="2600" smtClean="0"/>
              <a:t>Ciptakan suasana yg nyaman &amp; santai</a:t>
            </a:r>
          </a:p>
          <a:p>
            <a:pPr lvl="1" eaLnBrk="1" hangingPunct="1"/>
            <a:r>
              <a:rPr lang="en-US" sz="2000" i="1" smtClean="0"/>
              <a:t>Tata perabotan, pencahayaan, temperatur, tanaman, kenyamanan, dll. </a:t>
            </a:r>
          </a:p>
          <a:p>
            <a:pPr eaLnBrk="1" hangingPunct="1"/>
            <a:r>
              <a:rPr lang="en-US" sz="2600" smtClean="0"/>
              <a:t>Ikuti tanda2 positif</a:t>
            </a:r>
          </a:p>
          <a:p>
            <a:pPr lvl="1" eaLnBrk="1" hangingPunct="1"/>
            <a:r>
              <a:rPr lang="en-US" sz="2000" i="1" smtClean="0"/>
              <a:t>Kalimat2 positif, foto2 kesuksesan, piagam, piala, plakat, medali, gambar, dll.</a:t>
            </a:r>
          </a:p>
          <a:p>
            <a:pPr eaLnBrk="1" hangingPunct="1"/>
            <a:r>
              <a:rPr lang="en-US" sz="2600" smtClean="0"/>
              <a:t>Iringan musik</a:t>
            </a:r>
          </a:p>
          <a:p>
            <a:pPr lvl="1" eaLnBrk="1" hangingPunct="1"/>
            <a:r>
              <a:rPr lang="en-US" sz="2000" i="1" smtClean="0"/>
              <a:t>Denyut nadi &amp; tekanan darah menurun, gelombang otak melambat, otot2 rileks.</a:t>
            </a:r>
          </a:p>
        </p:txBody>
      </p:sp>
      <p:sp>
        <p:nvSpPr>
          <p:cNvPr id="17412" name="Picture 4" descr="AMUSEPRK"/>
          <p:cNvSpPr>
            <a:spLocks noChangeAspect="1" noChangeArrowheads="1"/>
          </p:cNvSpPr>
          <p:nvPr/>
        </p:nvSpPr>
        <p:spPr bwMode="auto">
          <a:xfrm>
            <a:off x="6496050" y="3276600"/>
            <a:ext cx="24193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780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7. Optimalkan Memori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Asosiasi</a:t>
            </a:r>
            <a:r>
              <a:rPr lang="en-US" dirty="0" smtClean="0"/>
              <a:t> </a:t>
            </a:r>
            <a:r>
              <a:rPr lang="en-US" smtClean="0"/>
              <a:t>Indrawi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Konteks</a:t>
            </a:r>
            <a:r>
              <a:rPr lang="en-US" dirty="0" smtClean="0"/>
              <a:t> </a:t>
            </a:r>
            <a:r>
              <a:rPr lang="en-US" dirty="0" err="1" smtClean="0"/>
              <a:t>emosional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Kualitas</a:t>
            </a:r>
            <a:r>
              <a:rPr lang="en-US" dirty="0" smtClean="0"/>
              <a:t> y</a:t>
            </a:r>
            <a:r>
              <a:rPr lang="id-ID" dirty="0" smtClean="0"/>
              <a:t>an</a:t>
            </a:r>
            <a:r>
              <a:rPr lang="en-US" dirty="0" smtClean="0"/>
              <a:t>g </a:t>
            </a:r>
            <a:r>
              <a:rPr lang="en-US" dirty="0" err="1" smtClean="0"/>
              <a:t>menonjol</a:t>
            </a:r>
            <a:r>
              <a:rPr lang="en-US" dirty="0" smtClean="0"/>
              <a:t>/</a:t>
            </a:r>
            <a:r>
              <a:rPr lang="en-US" dirty="0" err="1" smtClean="0"/>
              <a:t>berbeda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bertahan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Hal</a:t>
            </a:r>
            <a:r>
              <a:rPr lang="id-ID" dirty="0" smtClean="0"/>
              <a:t>-hal</a:t>
            </a:r>
            <a:r>
              <a:rPr lang="en-US" dirty="0" smtClean="0"/>
              <a:t> y</a:t>
            </a:r>
            <a:r>
              <a:rPr lang="id-ID" dirty="0" smtClean="0"/>
              <a:t>an</a:t>
            </a:r>
            <a:r>
              <a:rPr lang="en-US" dirty="0" smtClean="0"/>
              <a:t>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keutamaan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Hal</a:t>
            </a:r>
            <a:r>
              <a:rPr lang="id-ID" dirty="0" smtClean="0"/>
              <a:t>-hal</a:t>
            </a:r>
            <a:r>
              <a:rPr lang="en-US" dirty="0" smtClean="0"/>
              <a:t> y</a:t>
            </a:r>
            <a:r>
              <a:rPr lang="id-ID" dirty="0" smtClean="0"/>
              <a:t>an</a:t>
            </a:r>
            <a:r>
              <a:rPr lang="en-US" dirty="0" smtClean="0"/>
              <a:t>g </a:t>
            </a:r>
            <a:r>
              <a:rPr lang="en-US" dirty="0" err="1" smtClean="0"/>
              <a:t>diulang-ulang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Hal</a:t>
            </a:r>
            <a:r>
              <a:rPr lang="id-ID" dirty="0" smtClean="0"/>
              <a:t>-hal</a:t>
            </a:r>
            <a:r>
              <a:rPr lang="en-US" dirty="0" smtClean="0"/>
              <a:t> y</a:t>
            </a:r>
            <a:r>
              <a:rPr lang="id-ID" dirty="0" smtClean="0"/>
              <a:t>an</a:t>
            </a:r>
            <a:r>
              <a:rPr lang="en-US" dirty="0" smtClean="0"/>
              <a:t>g </a:t>
            </a:r>
            <a:r>
              <a:rPr lang="en-US" dirty="0" err="1" smtClean="0"/>
              <a:t>pertama</a:t>
            </a:r>
            <a:r>
              <a:rPr lang="en-US" dirty="0" smtClean="0"/>
              <a:t> &amp; </a:t>
            </a:r>
            <a:r>
              <a:rPr lang="en-US" dirty="0" err="1" smtClean="0"/>
              <a:t>terakhir</a:t>
            </a:r>
            <a:r>
              <a:rPr lang="en-US" dirty="0" smtClean="0"/>
              <a:t> d</a:t>
            </a:r>
            <a:r>
              <a:rPr lang="id-ID" dirty="0" smtClean="0"/>
              <a:t>a</a:t>
            </a:r>
            <a:r>
              <a:rPr lang="en-US" dirty="0" smtClean="0"/>
              <a:t>l</a:t>
            </a:r>
            <a:r>
              <a:rPr lang="id-ID" dirty="0" smtClean="0"/>
              <a:t>a</a:t>
            </a:r>
            <a:r>
              <a:rPr lang="en-US" dirty="0" smtClean="0"/>
              <a:t>m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sesi</a:t>
            </a:r>
            <a:r>
              <a:rPr lang="en-US" dirty="0" smtClean="0"/>
              <a:t>.</a:t>
            </a:r>
          </a:p>
        </p:txBody>
      </p:sp>
      <p:pic>
        <p:nvPicPr>
          <p:cNvPr id="22532" name="Picture 4" descr="j028672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19200"/>
            <a:ext cx="2057400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 descr="j023621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257800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1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</TotalTime>
  <Words>1686</Words>
  <Application>Microsoft Office PowerPoint</Application>
  <PresentationFormat>On-screen Show (4:3)</PresentationFormat>
  <Paragraphs>302</Paragraphs>
  <Slides>59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Mengembangkan Modalitas Belajar dan Potensi diri</vt:lpstr>
      <vt:lpstr>PowerPoint Presentation</vt:lpstr>
      <vt:lpstr>PowerPoint Presentation</vt:lpstr>
      <vt:lpstr>SOLUSINYA:  Learning HOW to LEARN</vt:lpstr>
      <vt:lpstr>Effective Learning</vt:lpstr>
      <vt:lpstr>1. Iqra bismi Rabbika</vt:lpstr>
      <vt:lpstr>2. Merencanakan Belajar</vt:lpstr>
      <vt:lpstr>3. Apa Manfaatnya BAgiKu?</vt:lpstr>
      <vt:lpstr>PROSES BELAJAR</vt:lpstr>
      <vt:lpstr>PROSES BELAJAR</vt:lpstr>
      <vt:lpstr>4. Temukan Gaya Belajar Anda!</vt:lpstr>
      <vt:lpstr> MACAM-MACAM GAYA BELAJAR </vt:lpstr>
      <vt:lpstr> MACAM-MACAM GAYA BELAJAR</vt:lpstr>
      <vt:lpstr>MACAM-MACAM GAYA BELAJAR</vt:lpstr>
      <vt:lpstr>PowerPoint Presentation</vt:lpstr>
      <vt:lpstr>Urgensi Pemahaman Gaya Belajar Siswa</vt:lpstr>
      <vt:lpstr>MODALITAS BELAJAR</vt:lpstr>
      <vt:lpstr>Gaya Belajar Visual</vt:lpstr>
      <vt:lpstr>Gaya belajar Visual</vt:lpstr>
      <vt:lpstr>Gaya Belajar Visual</vt:lpstr>
      <vt:lpstr>Cara Belajar Orang Visual</vt:lpstr>
      <vt:lpstr>Karakteristik Orang Visual</vt:lpstr>
      <vt:lpstr>Strategi untuk mempermudah proses belajar anak visual: </vt:lpstr>
      <vt:lpstr>TES TIPE VISUAL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Gaya Belajar Auditori</vt:lpstr>
      <vt:lpstr>Cara Belajar  Orang Auditory </vt:lpstr>
      <vt:lpstr>Karakteristik Orang Auditori</vt:lpstr>
      <vt:lpstr>Strategi untuk mempermudah proses belajar anak auditori: </vt:lpstr>
      <vt:lpstr>Gaya Belajar Kinestetik</vt:lpstr>
      <vt:lpstr>Cara belajar Kinestetik </vt:lpstr>
      <vt:lpstr>Karakteristik Orang Kinestetik</vt:lpstr>
      <vt:lpstr>Strategi untuk mempermudah proses belajar anak kinestetik: </vt:lpstr>
      <vt:lpstr>FAKTOR-FAKTOR YANG MEMPENGARUHI GAYA BELAJAR</vt:lpstr>
      <vt:lpstr>TUGAS GURU DALAM MEMAHAMI GAYA BELAJAR SISWA</vt:lpstr>
      <vt:lpstr>TUGAS GURU DALAM MEMAHAMI GAYA BELAJAR SISWA</vt:lpstr>
      <vt:lpstr>TUGAS GURU DALAM MEMAHAMI GAYA BELAJAR SISWA</vt:lpstr>
      <vt:lpstr>TUGAS GURU DALAM MEMAHAMI GAYA BELAJAR SISWA</vt:lpstr>
      <vt:lpstr>PowerPoint Presentation</vt:lpstr>
      <vt:lpstr>PowerPoint Presentation</vt:lpstr>
      <vt:lpstr>PowerPoint Presentation</vt:lpstr>
      <vt:lpstr>TUGAS GURU</vt:lpstr>
      <vt:lpstr>5. Ketahui Gaya Berpikir Anda!</vt:lpstr>
      <vt:lpstr>PowerPoint Presentation</vt:lpstr>
      <vt:lpstr>PowerPoint Presentation</vt:lpstr>
      <vt:lpstr>PowerPoint Presentation</vt:lpstr>
      <vt:lpstr>Perhitungan yang Aneh</vt:lpstr>
      <vt:lpstr>Tebak, berapa angka berikutnya</vt:lpstr>
      <vt:lpstr>PowerPoint Presentation</vt:lpstr>
      <vt:lpstr>PowerPoint Presentation</vt:lpstr>
      <vt:lpstr>Iqra</vt:lpstr>
      <vt:lpstr>Otak Atik Otak</vt:lpstr>
      <vt:lpstr>Bila anda ingin lebih logis &amp; sekuensial</vt:lpstr>
      <vt:lpstr>6. Menata Lingkungan Belajar Menyenangkan</vt:lpstr>
      <vt:lpstr>7. Optimalkan Memori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Mengembangkan Modalitas Belajar dan Potensi diri</dc:title>
  <dc:creator>CHRISTINA</dc:creator>
  <cp:lastModifiedBy>Hp</cp:lastModifiedBy>
  <cp:revision>54</cp:revision>
  <dcterms:created xsi:type="dcterms:W3CDTF">2015-10-21T01:49:07Z</dcterms:created>
  <dcterms:modified xsi:type="dcterms:W3CDTF">2015-11-28T05:59:30Z</dcterms:modified>
</cp:coreProperties>
</file>